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Lst>
  <p:notesMasterIdLst>
    <p:notesMasterId r:id="rId29"/>
  </p:notesMasterIdLst>
  <p:handoutMasterIdLst>
    <p:handoutMasterId r:id="rId30"/>
  </p:handoutMasterIdLst>
  <p:sldIdLst>
    <p:sldId id="256" r:id="rId2"/>
    <p:sldId id="260" r:id="rId3"/>
    <p:sldId id="261" r:id="rId4"/>
    <p:sldId id="263" r:id="rId5"/>
    <p:sldId id="417" r:id="rId6"/>
    <p:sldId id="419" r:id="rId7"/>
    <p:sldId id="420" r:id="rId8"/>
    <p:sldId id="421" r:id="rId9"/>
    <p:sldId id="422" r:id="rId10"/>
    <p:sldId id="423" r:id="rId11"/>
    <p:sldId id="424" r:id="rId12"/>
    <p:sldId id="425" r:id="rId13"/>
    <p:sldId id="426" r:id="rId14"/>
    <p:sldId id="257"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A68"/>
    <a:srgbClr val="308CB0"/>
    <a:srgbClr val="6B2574"/>
    <a:srgbClr val="313C65"/>
    <a:srgbClr val="57D0DD"/>
    <a:srgbClr val="88C35A"/>
    <a:srgbClr val="E31C79"/>
    <a:srgbClr val="001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7"/>
    <p:restoredTop sz="86418"/>
  </p:normalViewPr>
  <p:slideViewPr>
    <p:cSldViewPr snapToGrid="0" snapToObjects="1">
      <p:cViewPr varScale="1">
        <p:scale>
          <a:sx n="104" d="100"/>
          <a:sy n="104" d="100"/>
        </p:scale>
        <p:origin x="224" y="376"/>
      </p:cViewPr>
      <p:guideLst/>
    </p:cSldViewPr>
  </p:slideViewPr>
  <p:outlineViewPr>
    <p:cViewPr>
      <p:scale>
        <a:sx n="33" d="100"/>
        <a:sy n="33" d="100"/>
      </p:scale>
      <p:origin x="0" y="-11848"/>
    </p:cViewPr>
  </p:outlineViewPr>
  <p:notesTextViewPr>
    <p:cViewPr>
      <p:scale>
        <a:sx n="1" d="1"/>
        <a:sy n="1" d="1"/>
      </p:scale>
      <p:origin x="0" y="-208"/>
    </p:cViewPr>
  </p:notesTextViewPr>
  <p:sorterViewPr>
    <p:cViewPr>
      <p:scale>
        <a:sx n="66" d="100"/>
        <a:sy n="66" d="100"/>
      </p:scale>
      <p:origin x="0" y="0"/>
    </p:cViewPr>
  </p:sorterViewPr>
  <p:notesViewPr>
    <p:cSldViewPr snapToGrid="0" snapToObjects="1">
      <p:cViewPr>
        <p:scale>
          <a:sx n="110" d="100"/>
          <a:sy n="110" d="100"/>
        </p:scale>
        <p:origin x="3408" y="4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BDE25E-D527-9A43-B54E-3135017D7CBC}"/>
              </a:ext>
            </a:extLst>
          </p:cNvPr>
          <p:cNvSpPr>
            <a:spLocks noGrp="1"/>
          </p:cNvSpPr>
          <p:nvPr>
            <p:ph type="hdr" sz="quarter"/>
          </p:nvPr>
        </p:nvSpPr>
        <p:spPr>
          <a:xfrm>
            <a:off x="407825" y="370389"/>
            <a:ext cx="4881805" cy="458788"/>
          </a:xfrm>
          <a:prstGeom prst="rect">
            <a:avLst/>
          </a:prstGeom>
        </p:spPr>
        <p:txBody>
          <a:bodyPr vert="horz" lIns="91440" tIns="45720" rIns="91440" bIns="45720" rtlCol="0"/>
          <a:lstStyle>
            <a:lvl1pPr algn="l">
              <a:defRPr sz="1200"/>
            </a:lvl1pPr>
          </a:lstStyle>
          <a:p>
            <a:endParaRPr lang="en-US" b="1" dirty="0">
              <a:latin typeface="Montserrat" pitchFamily="2" charset="77"/>
            </a:endParaRPr>
          </a:p>
        </p:txBody>
      </p:sp>
      <p:sp>
        <p:nvSpPr>
          <p:cNvPr id="3" name="Date Placeholder 2">
            <a:extLst>
              <a:ext uri="{FF2B5EF4-FFF2-40B4-BE49-F238E27FC236}">
                <a16:creationId xmlns:a16="http://schemas.microsoft.com/office/drawing/2014/main" id="{5524ABD1-B131-B74E-BA89-45305DB91C41}"/>
              </a:ext>
            </a:extLst>
          </p:cNvPr>
          <p:cNvSpPr>
            <a:spLocks noGrp="1"/>
          </p:cNvSpPr>
          <p:nvPr>
            <p:ph type="dt" sz="quarter" idx="1"/>
          </p:nvPr>
        </p:nvSpPr>
        <p:spPr>
          <a:xfrm>
            <a:off x="5428527" y="370389"/>
            <a:ext cx="1026396" cy="458788"/>
          </a:xfrm>
          <a:prstGeom prst="rect">
            <a:avLst/>
          </a:prstGeom>
        </p:spPr>
        <p:txBody>
          <a:bodyPr vert="horz" lIns="91440" tIns="45720" rIns="91440" bIns="45720" rtlCol="0"/>
          <a:lstStyle>
            <a:lvl1pPr algn="r">
              <a:defRPr sz="1200"/>
            </a:lvl1pPr>
          </a:lstStyle>
          <a:p>
            <a:fld id="{53D49438-18FA-034D-BA17-0B51D53A1EBA}" type="datetimeFigureOut">
              <a:rPr lang="en-US" sz="1100" smtClean="0">
                <a:latin typeface="Raleway" panose="020B0503030101060003" pitchFamily="34" charset="77"/>
              </a:rPr>
              <a:t>2/13/20</a:t>
            </a:fld>
            <a:endParaRPr lang="en-US" sz="1100" dirty="0">
              <a:latin typeface="Raleway" panose="020B0503030101060003" pitchFamily="34" charset="77"/>
            </a:endParaRPr>
          </a:p>
        </p:txBody>
      </p:sp>
      <p:sp>
        <p:nvSpPr>
          <p:cNvPr id="5" name="Slide Number Placeholder 4">
            <a:extLst>
              <a:ext uri="{FF2B5EF4-FFF2-40B4-BE49-F238E27FC236}">
                <a16:creationId xmlns:a16="http://schemas.microsoft.com/office/drawing/2014/main" id="{3C243DB6-AC6B-2A44-848B-F633F23FC981}"/>
              </a:ext>
            </a:extLst>
          </p:cNvPr>
          <p:cNvSpPr>
            <a:spLocks noGrp="1"/>
          </p:cNvSpPr>
          <p:nvPr>
            <p:ph type="sldNum" sz="quarter" idx="3"/>
          </p:nvPr>
        </p:nvSpPr>
        <p:spPr>
          <a:xfrm>
            <a:off x="3155324" y="8559032"/>
            <a:ext cx="3322749" cy="458787"/>
          </a:xfrm>
          <a:prstGeom prst="rect">
            <a:avLst/>
          </a:prstGeom>
        </p:spPr>
        <p:txBody>
          <a:bodyPr vert="horz" lIns="91440" tIns="45720" rIns="91440" bIns="45720" rtlCol="0" anchor="b"/>
          <a:lstStyle>
            <a:lvl1pPr algn="r">
              <a:defRPr sz="1200"/>
            </a:lvl1pPr>
          </a:lstStyle>
          <a:p>
            <a:r>
              <a:rPr lang="en-US" sz="800" dirty="0">
                <a:solidFill>
                  <a:schemeClr val="bg2">
                    <a:lumMod val="50000"/>
                  </a:schemeClr>
                </a:solidFill>
                <a:latin typeface="Raleway" panose="020B0503030101060003" pitchFamily="34" charset="77"/>
              </a:rPr>
              <a:t>© 2019 </a:t>
            </a:r>
            <a:r>
              <a:rPr lang="en-US" sz="800" dirty="0" err="1">
                <a:solidFill>
                  <a:schemeClr val="bg2">
                    <a:lumMod val="50000"/>
                  </a:schemeClr>
                </a:solidFill>
                <a:latin typeface="Raleway" panose="020B0503030101060003" pitchFamily="34" charset="77"/>
              </a:rPr>
              <a:t>Fortellis</a:t>
            </a:r>
            <a:r>
              <a:rPr lang="en-US" sz="800" dirty="0">
                <a:solidFill>
                  <a:schemeClr val="bg2">
                    <a:lumMod val="50000"/>
                  </a:schemeClr>
                </a:solidFill>
                <a:latin typeface="Raleway" panose="020B0503030101060003" pitchFamily="34" charset="77"/>
              </a:rPr>
              <a:t> is a registered trademark of CDK Global, LLC.</a:t>
            </a:r>
          </a:p>
          <a:p>
            <a:endParaRPr lang="en-US" sz="800" dirty="0">
              <a:latin typeface="Raleway" panose="020B0503030101060003" pitchFamily="34" charset="77"/>
            </a:endParaRPr>
          </a:p>
        </p:txBody>
      </p:sp>
      <p:pic>
        <p:nvPicPr>
          <p:cNvPr id="7" name="Picture 6">
            <a:extLst>
              <a:ext uri="{FF2B5EF4-FFF2-40B4-BE49-F238E27FC236}">
                <a16:creationId xmlns:a16="http://schemas.microsoft.com/office/drawing/2014/main" id="{3E28023B-030F-F243-BDED-1F919B55318D}"/>
              </a:ext>
            </a:extLst>
          </p:cNvPr>
          <p:cNvPicPr>
            <a:picLocks noChangeAspect="1"/>
          </p:cNvPicPr>
          <p:nvPr/>
        </p:nvPicPr>
        <p:blipFill>
          <a:blip r:embed="rId2"/>
          <a:stretch>
            <a:fillRect/>
          </a:stretch>
        </p:blipFill>
        <p:spPr>
          <a:xfrm>
            <a:off x="373101" y="8521587"/>
            <a:ext cx="2125014" cy="536173"/>
          </a:xfrm>
          <a:prstGeom prst="rect">
            <a:avLst/>
          </a:prstGeom>
        </p:spPr>
      </p:pic>
    </p:spTree>
    <p:extLst>
      <p:ext uri="{BB962C8B-B14F-4D97-AF65-F5344CB8AC3E}">
        <p14:creationId xmlns:p14="http://schemas.microsoft.com/office/powerpoint/2010/main" val="3221648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eader Placeholder 1">
            <a:extLst>
              <a:ext uri="{FF2B5EF4-FFF2-40B4-BE49-F238E27FC236}">
                <a16:creationId xmlns:a16="http://schemas.microsoft.com/office/drawing/2014/main" id="{1BB05AA9-94E5-9F47-910D-0D39D0F80854}"/>
              </a:ext>
            </a:extLst>
          </p:cNvPr>
          <p:cNvSpPr>
            <a:spLocks noGrp="1"/>
          </p:cNvSpPr>
          <p:nvPr>
            <p:ph type="hdr" sz="quarter"/>
          </p:nvPr>
        </p:nvSpPr>
        <p:spPr>
          <a:xfrm>
            <a:off x="593022" y="370389"/>
            <a:ext cx="4881805" cy="458788"/>
          </a:xfrm>
          <a:prstGeom prst="rect">
            <a:avLst/>
          </a:prstGeom>
        </p:spPr>
        <p:txBody>
          <a:bodyPr vert="horz" lIns="91440" tIns="45720" rIns="91440" bIns="45720" rtlCol="0"/>
          <a:lstStyle>
            <a:lvl1pPr algn="l">
              <a:defRPr sz="1200"/>
            </a:lvl1pPr>
          </a:lstStyle>
          <a:p>
            <a:endParaRPr lang="en-US" b="1" dirty="0">
              <a:latin typeface="Montserrat" pitchFamily="2" charset="77"/>
            </a:endParaRPr>
          </a:p>
        </p:txBody>
      </p:sp>
      <p:sp>
        <p:nvSpPr>
          <p:cNvPr id="9" name="Date Placeholder 2">
            <a:extLst>
              <a:ext uri="{FF2B5EF4-FFF2-40B4-BE49-F238E27FC236}">
                <a16:creationId xmlns:a16="http://schemas.microsoft.com/office/drawing/2014/main" id="{94CE5815-566D-F04D-B036-73A521197A57}"/>
              </a:ext>
            </a:extLst>
          </p:cNvPr>
          <p:cNvSpPr>
            <a:spLocks noGrp="1"/>
          </p:cNvSpPr>
          <p:nvPr>
            <p:ph type="dt" sz="quarter" idx="1"/>
          </p:nvPr>
        </p:nvSpPr>
        <p:spPr>
          <a:xfrm>
            <a:off x="5243332" y="370389"/>
            <a:ext cx="1026396" cy="458788"/>
          </a:xfrm>
          <a:prstGeom prst="rect">
            <a:avLst/>
          </a:prstGeom>
        </p:spPr>
        <p:txBody>
          <a:bodyPr vert="horz" lIns="91440" tIns="45720" rIns="91440" bIns="45720" rtlCol="0"/>
          <a:lstStyle>
            <a:lvl1pPr algn="r">
              <a:defRPr sz="1200"/>
            </a:lvl1pPr>
          </a:lstStyle>
          <a:p>
            <a:fld id="{53D49438-18FA-034D-BA17-0B51D53A1EBA}" type="datetimeFigureOut">
              <a:rPr lang="en-US" sz="1100" smtClean="0">
                <a:latin typeface="Raleway" panose="020B0503030101060003" pitchFamily="34" charset="77"/>
              </a:rPr>
              <a:t>2/13/20</a:t>
            </a:fld>
            <a:endParaRPr lang="en-US" sz="1100" dirty="0">
              <a:latin typeface="Raleway" panose="020B0503030101060003" pitchFamily="34" charset="77"/>
            </a:endParaRPr>
          </a:p>
        </p:txBody>
      </p:sp>
      <p:sp>
        <p:nvSpPr>
          <p:cNvPr id="10" name="Slide Number Placeholder 4">
            <a:extLst>
              <a:ext uri="{FF2B5EF4-FFF2-40B4-BE49-F238E27FC236}">
                <a16:creationId xmlns:a16="http://schemas.microsoft.com/office/drawing/2014/main" id="{19DD43F5-029A-254B-B721-EB21ACC56BA8}"/>
              </a:ext>
            </a:extLst>
          </p:cNvPr>
          <p:cNvSpPr>
            <a:spLocks noGrp="1"/>
          </p:cNvSpPr>
          <p:nvPr>
            <p:ph type="sldNum" sz="quarter" idx="5"/>
          </p:nvPr>
        </p:nvSpPr>
        <p:spPr>
          <a:xfrm>
            <a:off x="2958554" y="8559032"/>
            <a:ext cx="3322749" cy="458787"/>
          </a:xfrm>
          <a:prstGeom prst="rect">
            <a:avLst/>
          </a:prstGeom>
        </p:spPr>
        <p:txBody>
          <a:bodyPr vert="horz" lIns="91440" tIns="45720" rIns="91440" bIns="45720" rtlCol="0" anchor="b"/>
          <a:lstStyle>
            <a:lvl1pPr algn="r">
              <a:defRPr sz="1200"/>
            </a:lvl1pPr>
          </a:lstStyle>
          <a:p>
            <a:r>
              <a:rPr lang="en-US" sz="800" dirty="0">
                <a:solidFill>
                  <a:schemeClr val="bg2">
                    <a:lumMod val="50000"/>
                  </a:schemeClr>
                </a:solidFill>
                <a:latin typeface="Raleway" panose="020B0503030101060003" pitchFamily="34" charset="77"/>
              </a:rPr>
              <a:t>© 2019 </a:t>
            </a:r>
            <a:r>
              <a:rPr lang="en-US" sz="800" dirty="0" err="1">
                <a:solidFill>
                  <a:schemeClr val="bg2">
                    <a:lumMod val="50000"/>
                  </a:schemeClr>
                </a:solidFill>
                <a:latin typeface="Raleway" panose="020B0503030101060003" pitchFamily="34" charset="77"/>
              </a:rPr>
              <a:t>Fortellis</a:t>
            </a:r>
            <a:r>
              <a:rPr lang="en-US" sz="800" dirty="0">
                <a:solidFill>
                  <a:schemeClr val="bg2">
                    <a:lumMod val="50000"/>
                  </a:schemeClr>
                </a:solidFill>
                <a:latin typeface="Raleway" panose="020B0503030101060003" pitchFamily="34" charset="77"/>
              </a:rPr>
              <a:t> is a registered trademark of CDK Global, LLC.</a:t>
            </a:r>
          </a:p>
          <a:p>
            <a:endParaRPr lang="en-US" sz="800" dirty="0">
              <a:latin typeface="Raleway" panose="020B0503030101060003" pitchFamily="34" charset="77"/>
            </a:endParaRPr>
          </a:p>
        </p:txBody>
      </p:sp>
      <p:pic>
        <p:nvPicPr>
          <p:cNvPr id="11" name="Picture 10">
            <a:extLst>
              <a:ext uri="{FF2B5EF4-FFF2-40B4-BE49-F238E27FC236}">
                <a16:creationId xmlns:a16="http://schemas.microsoft.com/office/drawing/2014/main" id="{2EAA57C3-1734-BD4B-A5DE-934EC2525590}"/>
              </a:ext>
            </a:extLst>
          </p:cNvPr>
          <p:cNvPicPr>
            <a:picLocks noChangeAspect="1"/>
          </p:cNvPicPr>
          <p:nvPr/>
        </p:nvPicPr>
        <p:blipFill>
          <a:blip r:embed="rId2"/>
          <a:stretch>
            <a:fillRect/>
          </a:stretch>
        </p:blipFill>
        <p:spPr>
          <a:xfrm>
            <a:off x="558298" y="8521587"/>
            <a:ext cx="2125014" cy="536173"/>
          </a:xfrm>
          <a:prstGeom prst="rect">
            <a:avLst/>
          </a:prstGeom>
        </p:spPr>
      </p:pic>
    </p:spTree>
    <p:extLst>
      <p:ext uri="{BB962C8B-B14F-4D97-AF65-F5344CB8AC3E}">
        <p14:creationId xmlns:p14="http://schemas.microsoft.com/office/powerpoint/2010/main" val="709949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43133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 a future for your customers.</a:t>
            </a:r>
          </a:p>
          <a:p>
            <a:r>
              <a:rPr lang="en-US" dirty="0"/>
              <a:t>Why is Design Thinking important: It can help you or your team surface unmet needs of the people you are creating for; it reduces the risk associated with launching new ideas; it generates solutions that are revolutionary, not just incremental and it helps organizations learn faster.</a:t>
            </a:r>
          </a:p>
          <a:p>
            <a:r>
              <a:rPr lang="en-US" dirty="0"/>
              <a:t>Empathy – understanding the needs of those you’re designing for</a:t>
            </a:r>
          </a:p>
          <a:p>
            <a:r>
              <a:rPr lang="en-US" dirty="0"/>
              <a:t>Ideation – Generation a lot of ideas. Brainstorming is one technique</a:t>
            </a:r>
          </a:p>
          <a:p>
            <a:r>
              <a:rPr lang="en-US" dirty="0"/>
              <a:t>Experimentation – Testing those ideas with prototyping</a:t>
            </a:r>
          </a:p>
          <a:p>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608822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lifecycle API management involves all of the things it takes to get an API up and running and into the hands of developers, so that they can begin innovating and </a:t>
            </a:r>
            <a:r>
              <a:rPr lang="en-US" dirty="0" err="1"/>
              <a:t>strat</a:t>
            </a:r>
            <a:r>
              <a:rPr lang="en-US" dirty="0"/>
              <a:t> providing feedback to inform how the API is iterated upon over time. Though the numerous stages of the lifecycle may suggest a lengthy process: speed is the goal, so focus on MVPs that present core value proposition to developers and can be rapidly scaled or improved based on feedback.</a:t>
            </a:r>
          </a:p>
          <a:p>
            <a:r>
              <a:rPr lang="en-US" dirty="0"/>
              <a:t>Build APIs developers love and that are easy to use – Design according to RESTful best practices, focused on consumption and consistency, providing a clear value proposition the API represents to developers. Developers don’t have time learn inner workings of our systems, nor should they; they simply want the data to enrich their application.</a:t>
            </a:r>
          </a:p>
          <a:p>
            <a:r>
              <a:rPr lang="en-US" dirty="0"/>
              <a:t>Protect your APIs with a consistent set of security policies; test and deploy APIs with a modern agile, iterative SDLC, and automate testing and deployment</a:t>
            </a:r>
          </a:p>
          <a:p>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142721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Roboto" charset="0"/>
                <a:ea typeface="Roboto" charset="0"/>
                <a:cs typeface="Roboto" charset="0"/>
              </a:rPr>
              <a:t>“</a:t>
            </a:r>
            <a:r>
              <a:rPr lang="en-US" sz="1200" b="1" i="0" u="none" strike="noStrike" kern="1200" dirty="0">
                <a:solidFill>
                  <a:schemeClr val="tx1"/>
                </a:solidFill>
                <a:effectLst/>
                <a:latin typeface="Roboto" charset="0"/>
                <a:ea typeface="Roboto" charset="0"/>
                <a:cs typeface="Roboto" charset="0"/>
              </a:rPr>
              <a:t>Versioning</a:t>
            </a:r>
            <a:r>
              <a:rPr lang="en-US" sz="1200" b="0" i="0" u="none" strike="noStrike" kern="1200" dirty="0">
                <a:solidFill>
                  <a:schemeClr val="tx1"/>
                </a:solidFill>
                <a:effectLst/>
                <a:latin typeface="Roboto" charset="0"/>
                <a:ea typeface="Roboto" charset="0"/>
                <a:cs typeface="Roboto" charset="0"/>
              </a:rPr>
              <a:t> is a crucial part of </a:t>
            </a:r>
            <a:r>
              <a:rPr lang="en-US" sz="1200" b="1" i="0" u="none" strike="noStrike" kern="1200" dirty="0">
                <a:solidFill>
                  <a:schemeClr val="tx1"/>
                </a:solidFill>
                <a:effectLst/>
                <a:latin typeface="Roboto" charset="0"/>
                <a:ea typeface="Roboto" charset="0"/>
                <a:cs typeface="Roboto" charset="0"/>
              </a:rPr>
              <a:t>API</a:t>
            </a:r>
            <a:r>
              <a:rPr lang="en-US" sz="1200" b="0" i="0" u="none" strike="noStrike" kern="1200" dirty="0">
                <a:solidFill>
                  <a:schemeClr val="tx1"/>
                </a:solidFill>
                <a:effectLst/>
                <a:latin typeface="Roboto" charset="0"/>
                <a:ea typeface="Roboto" charset="0"/>
                <a:cs typeface="Roboto" charset="0"/>
              </a:rPr>
              <a:t> design that gives developers the freedom to refactor their code and work on better representations for the resources of their </a:t>
            </a:r>
            <a:r>
              <a:rPr lang="en-US" sz="1200" b="1" i="0" u="none" strike="noStrike" kern="1200" dirty="0">
                <a:solidFill>
                  <a:schemeClr val="tx1"/>
                </a:solidFill>
                <a:effectLst/>
                <a:latin typeface="Roboto" charset="0"/>
                <a:ea typeface="Roboto" charset="0"/>
                <a:cs typeface="Roboto" charset="0"/>
              </a:rPr>
              <a:t>API</a:t>
            </a:r>
            <a:r>
              <a:rPr lang="en-US" sz="1200" b="0" i="0" u="none" strike="noStrike" kern="1200" dirty="0">
                <a:solidFill>
                  <a:schemeClr val="tx1"/>
                </a:solidFill>
                <a:effectLst/>
                <a:latin typeface="Roboto" charset="0"/>
                <a:ea typeface="Roboto" charset="0"/>
                <a:cs typeface="Roboto" charset="0"/>
              </a:rPr>
              <a:t>.” This is a straightforward way of </a:t>
            </a:r>
            <a:r>
              <a:rPr lang="en-US" sz="1200" b="1" i="0" u="none" strike="noStrike" kern="1200" dirty="0">
                <a:solidFill>
                  <a:schemeClr val="tx1"/>
                </a:solidFill>
                <a:effectLst/>
                <a:latin typeface="Roboto" charset="0"/>
                <a:ea typeface="Roboto" charset="0"/>
                <a:cs typeface="Roboto" charset="0"/>
              </a:rPr>
              <a:t>versioning</a:t>
            </a:r>
            <a:r>
              <a:rPr lang="en-US" sz="1200" b="0" i="0" u="none" strike="noStrike" kern="1200" dirty="0">
                <a:solidFill>
                  <a:schemeClr val="tx1"/>
                </a:solidFill>
                <a:effectLst/>
                <a:latin typeface="Roboto" charset="0"/>
                <a:ea typeface="Roboto" charset="0"/>
                <a:cs typeface="Roboto" charset="0"/>
              </a:rPr>
              <a:t> an </a:t>
            </a:r>
            <a:r>
              <a:rPr lang="en-US" sz="1200" b="1" i="0" u="none" strike="noStrike" kern="1200" dirty="0">
                <a:solidFill>
                  <a:schemeClr val="tx1"/>
                </a:solidFill>
                <a:effectLst/>
                <a:latin typeface="Roboto" charset="0"/>
                <a:ea typeface="Roboto" charset="0"/>
                <a:cs typeface="Roboto" charset="0"/>
              </a:rPr>
              <a:t>API</a:t>
            </a:r>
            <a:r>
              <a:rPr lang="en-US" sz="1200" b="0" i="0" u="none" strike="noStrike" kern="1200" dirty="0">
                <a:solidFill>
                  <a:schemeClr val="tx1"/>
                </a:solidFill>
                <a:effectLst/>
                <a:latin typeface="Roboto" charset="0"/>
                <a:ea typeface="Roboto" charset="0"/>
                <a:cs typeface="Roboto" charset="0"/>
              </a:rPr>
              <a:t> from an implementation point of view</a:t>
            </a:r>
          </a:p>
          <a:p>
            <a:r>
              <a:rPr lang="en-US" sz="1200" b="0" i="0" u="none" strike="noStrike" kern="1200" dirty="0">
                <a:solidFill>
                  <a:schemeClr val="tx1"/>
                </a:solidFill>
                <a:effectLst/>
                <a:latin typeface="Roboto" charset="0"/>
                <a:ea typeface="Roboto" charset="0"/>
              </a:rPr>
              <a:t>URI Versioning: </a:t>
            </a:r>
            <a:r>
              <a:rPr lang="en-US" sz="1200" b="0" i="0" u="none" strike="noStrike" kern="1200" dirty="0">
                <a:solidFill>
                  <a:schemeClr val="tx1"/>
                </a:solidFill>
                <a:effectLst/>
                <a:latin typeface="Roboto" charset="0"/>
                <a:ea typeface="Roboto" charset="0"/>
                <a:cs typeface="Roboto" charset="0"/>
              </a:rPr>
              <a:t>One way to version a REST API is to include the version number in the URL path.</a:t>
            </a:r>
          </a:p>
          <a:p>
            <a:r>
              <a:rPr lang="en-US" sz="1200" b="0" i="0" u="none" strike="noStrike" kern="1200" dirty="0">
                <a:solidFill>
                  <a:schemeClr val="tx1"/>
                </a:solidFill>
                <a:effectLst/>
                <a:latin typeface="Roboto" charset="0"/>
                <a:ea typeface="Roboto" charset="0"/>
                <a:cs typeface="Roboto" charset="0"/>
              </a:rPr>
              <a:t>Versioning through Custom Headers: REST APIs can also be versioned by providing custom headers with the version number included as an attribute.</a:t>
            </a:r>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75885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Outside-in: Obsession with the customer, data-driven, considers both developers - the API ’s direct customers and the end users those developers serve.</a:t>
            </a:r>
          </a:p>
          <a:p>
            <a:r>
              <a:rPr lang="en-US" dirty="0"/>
              <a:t>Customer focused, outside in focus: How often is the API called? What kind of calls are being made? Are developers changing their </a:t>
            </a:r>
            <a:r>
              <a:rPr lang="en-US" dirty="0" err="1"/>
              <a:t>behaviour</a:t>
            </a:r>
            <a:r>
              <a:rPr lang="en-US" dirty="0"/>
              <a:t>?</a:t>
            </a:r>
          </a:p>
          <a:p>
            <a:r>
              <a:rPr lang="en-US" dirty="0"/>
              <a:t>Define the right KPIs: to turn API consumption into actionable insights, connecting consumption to revenue</a:t>
            </a:r>
            <a:br>
              <a:rPr lang="en-US" dirty="0"/>
            </a:br>
            <a:r>
              <a:rPr lang="en-US" dirty="0"/>
              <a:t>Manage iterations: Once an API has been with developers for a short period, assess data to plan iterations</a:t>
            </a:r>
          </a:p>
          <a:p>
            <a:r>
              <a:rPr lang="en-US" dirty="0"/>
              <a:t>Consider monetization:  Drive adoption by releasing APIs that give developers basic or full functionality at no cost. APIs that allow access to valuable data or functions are good candidates for monetization.</a:t>
            </a:r>
          </a:p>
          <a:p>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245476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Product Manager is responsible for putting cross-functional conversations and activities in place to help an organization develop its vision for API products; turning this vision </a:t>
            </a:r>
            <a:r>
              <a:rPr lang="en-US" dirty="0" err="1"/>
              <a:t>ijto</a:t>
            </a:r>
            <a:r>
              <a:rPr lang="en-US" dirty="0"/>
              <a:t> action by managing each stage of the API product lifecycle, prioritized by consumption data and other feedback from API consumers and customers.</a:t>
            </a:r>
          </a:p>
          <a:p>
            <a:r>
              <a:rPr lang="en-US" dirty="0"/>
              <a:t>The API Architect is responsible for planning, designing, and reviewing construction of APIs, designed for consumption rather than exposure.</a:t>
            </a:r>
          </a:p>
          <a:p>
            <a:r>
              <a:rPr lang="en-US" dirty="0"/>
              <a:t>The API Developer is the actual builder, bring the needs of the API consumer or application developer to fruition</a:t>
            </a:r>
          </a:p>
          <a:p>
            <a:r>
              <a:rPr lang="en-US" dirty="0"/>
              <a:t>The API evangelist is the voice of API consumers, a deep understanding of developers and what they need to be successful. Typically they manage the developer portal, ensuring access to information, including documentation, answering questions, running hackathons, attracting partners and collecting feedback.</a:t>
            </a:r>
          </a:p>
          <a:p>
            <a:r>
              <a:rPr lang="en-US"/>
              <a:t>The API champion connects APIs to their business value and provides metrics allied to company goals such as customer satisfaction</a:t>
            </a:r>
          </a:p>
          <a:p>
            <a:endParaRPr lang="en-US"/>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5122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Roboto" charset="0"/>
                <a:ea typeface="Roboto" charset="0"/>
                <a:cs typeface="Roboto" charset="0"/>
              </a:rPr>
              <a:t>Companies have wholeheartedly embraced APIs as a way to expose business capabilities to both external and internal developers. APIs promise the ability to experiment quickly with new business ideas by recombining core capabilities. But what differentiates an API from an ordinary enterprise integration service? One difference lies in treating </a:t>
            </a:r>
            <a:r>
              <a:rPr lang="en-US" sz="1200" b="1" i="0" u="none" strike="noStrike" kern="1200" dirty="0">
                <a:solidFill>
                  <a:schemeClr val="tx1"/>
                </a:solidFill>
                <a:effectLst/>
                <a:latin typeface="Roboto" charset="0"/>
                <a:ea typeface="Roboto" charset="0"/>
                <a:cs typeface="Roboto" charset="0"/>
              </a:rPr>
              <a:t>APIs as a product</a:t>
            </a:r>
            <a:r>
              <a:rPr lang="en-US" sz="1200" b="0" i="0" u="none" strike="noStrike" kern="1200" dirty="0">
                <a:solidFill>
                  <a:schemeClr val="tx1"/>
                </a:solidFill>
                <a:effectLst/>
                <a:latin typeface="Roboto" charset="0"/>
                <a:ea typeface="Roboto" charset="0"/>
                <a:cs typeface="Roboto" charset="0"/>
              </a:rPr>
              <a:t>, even when the consumer is an internal system or fellow developer. Teams that build APIs should understand the needs of their customers and make the product compelling to them. Usability testing and UX research can lead to a better design and understanding of the API usage patterns and help bring a product mindset to APIs. APIs, like products, should be actively maintained and supported, and, easy to use. They should have an owner who advocates for the customer and strives for continual improvement. In our experience, product orientation is the missing ingredient that makes the difference between ordinary enterprise integration and an agile business built on a platform of APIs.</a:t>
            </a:r>
            <a:endParaRPr lang="en-US" dirty="0"/>
          </a:p>
        </p:txBody>
      </p:sp>
    </p:spTree>
    <p:extLst>
      <p:ext uri="{BB962C8B-B14F-4D97-AF65-F5344CB8AC3E}">
        <p14:creationId xmlns:p14="http://schemas.microsoft.com/office/powerpoint/2010/main" val="8943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APIs</a:t>
            </a:r>
            <a:r>
              <a:rPr lang="en-US" baseline="0" dirty="0"/>
              <a:t> are the way software talks to other software – so by definition they’re a technology that connects systems,. But APIs are much more. They’re interfaces that enable developers to repeatedly leverage data, functions and applications to build new products and services. They’re how a business expresses itself via software, and they enable that business to rapidly expand into new contracts or adapt to meet changing user needs and preferences.</a:t>
            </a:r>
          </a:p>
          <a:p>
            <a:endParaRPr lang="en-US" baseline="0" dirty="0"/>
          </a:p>
          <a:p>
            <a:r>
              <a:rPr lang="en-US" baseline="0" dirty="0"/>
              <a:t>APIs aren’t just some back office technical detail – they’re both the products for the developers that build today’s customer experiences and the mechanisms through which value is increasingly exchanged in modern economies. In recent years, Salesforce has generated half its revenues through APIs. For eBay, the figure has been 60 percent, and for Expedia, an astonishing 90 percent. The number of public APIs has grown exponentially, from a few hundred in 2005 to more than 19,500 in Spring 2018. Stories such as these are why many of talk about an API economy.</a:t>
            </a:r>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7098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with the increase use of API definition formats like API Blueprint, Swagger, and RAML, we often reference this API definition as a tangible representation of the contract API providers and consumers enter into. However, I see the API definition as one building block, in a larger set of building blocks, that are working together to form a contract, with the API definition acting as the truth. So what  might contribute to the overall API contract, negotiated between API provider and consumer, starting with the API definition</a:t>
            </a:r>
          </a:p>
          <a:p>
            <a:r>
              <a:rPr lang="en-US" dirty="0"/>
              <a:t>Definition – a common way to describe, communicate and collaborate around APIs, which are often extremely abstract</a:t>
            </a:r>
          </a:p>
          <a:p>
            <a:r>
              <a:rPr lang="en-US" dirty="0"/>
              <a:t>Terms of Service –determining how the service can be used, allowing consumers to quickly understand where they stand</a:t>
            </a:r>
          </a:p>
          <a:p>
            <a:r>
              <a:rPr lang="en-US" dirty="0"/>
              <a:t>Privacy -  The privacy of a platform, is definitely a very critical element of the API contract and sets the tone.</a:t>
            </a:r>
          </a:p>
          <a:p>
            <a:r>
              <a:rPr lang="en-US" dirty="0"/>
              <a:t>Service Level Agreement – sets the quality of service expectations within the API contract</a:t>
            </a:r>
          </a:p>
          <a:p>
            <a:r>
              <a:rPr lang="en-US" dirty="0"/>
              <a:t>Service Accord – if you can’t offer a formal SLA, provide a service accord with users, setting expectations around level of service</a:t>
            </a:r>
          </a:p>
          <a:p>
            <a:r>
              <a:rPr lang="en-US" dirty="0"/>
              <a:t>Interface Licensing – whether you apply copyright, or some other license, and API license will be part of the contract</a:t>
            </a:r>
          </a:p>
          <a:p>
            <a:r>
              <a:rPr lang="en-US" dirty="0"/>
              <a:t>Data License – the licensing of underling data stored, and returned by an API needs to have a license define, pending guidance from consumers</a:t>
            </a:r>
          </a:p>
          <a:p>
            <a:r>
              <a:rPr lang="en-US" dirty="0"/>
              <a:t>Code License – Providing code in the form of samples, libraries, and SDKs</a:t>
            </a:r>
          </a:p>
          <a:p>
            <a:r>
              <a:rPr lang="en-US" dirty="0"/>
              <a:t>Deprecation Policy – How long can API consumers depend on an API? What sort of notification is provided before it is deprecated.</a:t>
            </a:r>
          </a:p>
          <a:p>
            <a:r>
              <a:rPr lang="en-US" dirty="0"/>
              <a:t>Roadmap – API contracts are considered to be open ended, and there is an obligation to communicate API roadmap</a:t>
            </a:r>
          </a:p>
          <a:p>
            <a:r>
              <a:rPr lang="en-US" dirty="0"/>
              <a:t>Changelog – providing a place where API consumers can see a recent history of changes to an API</a:t>
            </a:r>
          </a:p>
          <a:p>
            <a:r>
              <a:rPr lang="en-US" dirty="0"/>
              <a:t>Rate Limits – As an API consumer I need to know how my contract will scale</a:t>
            </a:r>
          </a:p>
          <a:p>
            <a:r>
              <a:rPr lang="en-US" dirty="0"/>
              <a:t>Uptime/Availability – </a:t>
            </a:r>
          </a:p>
          <a:p>
            <a:r>
              <a:rPr lang="en-US" dirty="0"/>
              <a:t>Pricing – </a:t>
            </a:r>
          </a:p>
          <a:p>
            <a:r>
              <a:rPr lang="en-US" dirty="0"/>
              <a:t>Service tiers – </a:t>
            </a:r>
          </a:p>
          <a:p>
            <a:r>
              <a:rPr lang="en-US" dirty="0"/>
              <a:t>Support - </a:t>
            </a:r>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179061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considerations that should guide your API business strategy and your interface architecture is the distinction between open and private APIs. An interface is defined as open or private depending on whether it targets external or in-house developers.</a:t>
            </a:r>
          </a:p>
          <a:p>
            <a:r>
              <a:rPr lang="en-US" dirty="0"/>
              <a:t>Private APIs can significantly reduce the development time and resources needs to integrate internal IT systems, build new systems that maximize productivity and create customer-facing apps that extend market reach and add value to existing offerings. Rather than create siloed applications from scratch, </a:t>
            </a:r>
            <a:r>
              <a:rPr lang="en-US" dirty="0" err="1"/>
              <a:t>devs</a:t>
            </a:r>
            <a:r>
              <a:rPr lang="en-US" dirty="0"/>
              <a:t> can draw from a common pool; of internal software assets.</a:t>
            </a:r>
          </a:p>
          <a:p>
            <a:r>
              <a:rPr lang="en-US" dirty="0"/>
              <a:t>An open API can be used both by developers inside the organization that published the API or by any developers outside who wish to register for access to the interface. An open API publisher is seeking to leverage the ever growing community of ISVs, OEM partners and solution developers</a:t>
            </a:r>
          </a:p>
          <a:p>
            <a:endParaRPr lang="en-US" dirty="0"/>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298980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16878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or private APIs can offer substantial benefits in efficiency and productivity. A study by the McKinsey Global Institute estimates that companies can increase their productivity by 20 to 25 percent by improving internal collaboration: a strategy that is only possible with the use of APIs</a:t>
            </a:r>
          </a:p>
          <a:p>
            <a:endParaRPr lang="en-US" dirty="0"/>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192439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37629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sz="800">
                <a:solidFill>
                  <a:schemeClr val="bg2">
                    <a:lumMod val="50000"/>
                  </a:schemeClr>
                </a:solidFill>
                <a:latin typeface="Raleway" panose="020B0503030101060003" pitchFamily="34" charset="77"/>
              </a:rPr>
              <a:t>© 2019 Fortellis is a registered trademark of CDK Global, LLC.</a:t>
            </a:r>
          </a:p>
          <a:p>
            <a:endParaRPr lang="en-US" sz="800" dirty="0">
              <a:latin typeface="Raleway" panose="020B0503030101060003" pitchFamily="34" charset="77"/>
            </a:endParaRPr>
          </a:p>
        </p:txBody>
      </p:sp>
    </p:spTree>
    <p:extLst>
      <p:ext uri="{BB962C8B-B14F-4D97-AF65-F5344CB8AC3E}">
        <p14:creationId xmlns:p14="http://schemas.microsoft.com/office/powerpoint/2010/main" val="33990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C0540-DD7D-804F-A8CB-F32B21B4206A}"/>
              </a:ext>
            </a:extLst>
          </p:cNvPr>
          <p:cNvPicPr>
            <a:picLocks noChangeAspect="1"/>
          </p:cNvPicPr>
          <p:nvPr userDrawn="1"/>
        </p:nvPicPr>
        <p:blipFill>
          <a:blip r:embed="rId2"/>
          <a:stretch>
            <a:fillRect/>
          </a:stretch>
        </p:blipFill>
        <p:spPr>
          <a:xfrm>
            <a:off x="-6026" y="2327"/>
            <a:ext cx="12198026" cy="6861389"/>
          </a:xfrm>
          <a:prstGeom prst="rect">
            <a:avLst/>
          </a:prstGeom>
        </p:spPr>
      </p:pic>
      <p:sp>
        <p:nvSpPr>
          <p:cNvPr id="5" name="Text Placeholder 17">
            <a:extLst>
              <a:ext uri="{FF2B5EF4-FFF2-40B4-BE49-F238E27FC236}">
                <a16:creationId xmlns:a16="http://schemas.microsoft.com/office/drawing/2014/main" id="{4B955B06-C2B7-8D46-ADB2-90A0666001B3}"/>
              </a:ext>
            </a:extLst>
          </p:cNvPr>
          <p:cNvSpPr>
            <a:spLocks noGrp="1"/>
          </p:cNvSpPr>
          <p:nvPr>
            <p:ph type="body" sz="quarter" idx="10" hasCustomPrompt="1"/>
          </p:nvPr>
        </p:nvSpPr>
        <p:spPr>
          <a:xfrm>
            <a:off x="3515655" y="11782378"/>
            <a:ext cx="4217437" cy="335901"/>
          </a:xfrm>
        </p:spPr>
        <p:txBody>
          <a:bodyPr lIns="0" tIns="0" rIns="0" bIns="0">
            <a:noAutofit/>
          </a:bodyPr>
          <a:lstStyle>
            <a:lvl1pPr marL="0">
              <a:lnSpc>
                <a:spcPct val="100000"/>
              </a:lnSpc>
              <a:spcBef>
                <a:spcPts val="0"/>
              </a:spcBef>
              <a:buNone/>
              <a:defRPr sz="2200" b="1">
                <a:solidFill>
                  <a:schemeClr val="bg1"/>
                </a:solidFill>
              </a:defRPr>
            </a:lvl1pPr>
          </a:lstStyle>
          <a:p>
            <a:pPr lvl="0"/>
            <a:r>
              <a:rPr lang="en-US" dirty="0"/>
              <a:t>mm/</a:t>
            </a:r>
            <a:r>
              <a:rPr lang="en-US" dirty="0" err="1"/>
              <a:t>dd</a:t>
            </a:r>
            <a:r>
              <a:rPr lang="en-US" dirty="0"/>
              <a:t>/</a:t>
            </a:r>
            <a:r>
              <a:rPr lang="en-US" dirty="0" err="1"/>
              <a:t>yy</a:t>
            </a:r>
            <a:endParaRPr lang="en-US" dirty="0"/>
          </a:p>
        </p:txBody>
      </p:sp>
      <p:sp>
        <p:nvSpPr>
          <p:cNvPr id="6" name="TextBox 5">
            <a:extLst>
              <a:ext uri="{FF2B5EF4-FFF2-40B4-BE49-F238E27FC236}">
                <a16:creationId xmlns:a16="http://schemas.microsoft.com/office/drawing/2014/main" id="{66F7C397-B805-4647-8CC5-CAA49D306CFD}"/>
              </a:ext>
            </a:extLst>
          </p:cNvPr>
          <p:cNvSpPr txBox="1"/>
          <p:nvPr userDrawn="1"/>
        </p:nvSpPr>
        <p:spPr>
          <a:xfrm>
            <a:off x="2593579" y="11792767"/>
            <a:ext cx="879895" cy="307777"/>
          </a:xfrm>
          <a:prstGeom prst="rect">
            <a:avLst/>
          </a:prstGeom>
          <a:noFill/>
        </p:spPr>
        <p:txBody>
          <a:bodyPr wrap="square" lIns="0" tIns="0" rIns="0" bIns="0" rtlCol="0">
            <a:spAutoFit/>
          </a:bodyPr>
          <a:lstStyle/>
          <a:p>
            <a:r>
              <a:rPr lang="en-CA" sz="2000" dirty="0">
                <a:solidFill>
                  <a:srgbClr val="009CDE"/>
                </a:solidFill>
              </a:rPr>
              <a:t>Date:</a:t>
            </a:r>
          </a:p>
        </p:txBody>
      </p:sp>
    </p:spTree>
    <p:extLst>
      <p:ext uri="{BB962C8B-B14F-4D97-AF65-F5344CB8AC3E}">
        <p14:creationId xmlns:p14="http://schemas.microsoft.com/office/powerpoint/2010/main" val="130919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C0540-DD7D-804F-A8CB-F32B21B4206A}"/>
              </a:ext>
            </a:extLst>
          </p:cNvPr>
          <p:cNvPicPr>
            <a:picLocks noChangeAspect="1"/>
          </p:cNvPicPr>
          <p:nvPr userDrawn="1"/>
        </p:nvPicPr>
        <p:blipFill>
          <a:blip r:embed="rId2"/>
          <a:stretch>
            <a:fillRect/>
          </a:stretch>
        </p:blipFill>
        <p:spPr>
          <a:xfrm>
            <a:off x="-4138" y="0"/>
            <a:ext cx="12210059" cy="6868160"/>
          </a:xfrm>
          <a:prstGeom prst="rect">
            <a:avLst/>
          </a:prstGeom>
        </p:spPr>
      </p:pic>
      <p:sp>
        <p:nvSpPr>
          <p:cNvPr id="5" name="Text Placeholder 17">
            <a:extLst>
              <a:ext uri="{FF2B5EF4-FFF2-40B4-BE49-F238E27FC236}">
                <a16:creationId xmlns:a16="http://schemas.microsoft.com/office/drawing/2014/main" id="{4B955B06-C2B7-8D46-ADB2-90A0666001B3}"/>
              </a:ext>
            </a:extLst>
          </p:cNvPr>
          <p:cNvSpPr>
            <a:spLocks noGrp="1"/>
          </p:cNvSpPr>
          <p:nvPr>
            <p:ph type="body" sz="quarter" idx="10" hasCustomPrompt="1"/>
          </p:nvPr>
        </p:nvSpPr>
        <p:spPr>
          <a:xfrm>
            <a:off x="3515655" y="11782378"/>
            <a:ext cx="4217437" cy="335901"/>
          </a:xfrm>
        </p:spPr>
        <p:txBody>
          <a:bodyPr lIns="0" tIns="0" rIns="0" bIns="0">
            <a:noAutofit/>
          </a:bodyPr>
          <a:lstStyle>
            <a:lvl1pPr marL="0">
              <a:lnSpc>
                <a:spcPct val="100000"/>
              </a:lnSpc>
              <a:spcBef>
                <a:spcPts val="0"/>
              </a:spcBef>
              <a:buNone/>
              <a:defRPr sz="2200" b="1">
                <a:solidFill>
                  <a:schemeClr val="bg1"/>
                </a:solidFill>
              </a:defRPr>
            </a:lvl1pPr>
          </a:lstStyle>
          <a:p>
            <a:pPr lvl="0"/>
            <a:r>
              <a:rPr lang="en-US" dirty="0"/>
              <a:t>mm/</a:t>
            </a:r>
            <a:r>
              <a:rPr lang="en-US" dirty="0" err="1"/>
              <a:t>dd</a:t>
            </a:r>
            <a:r>
              <a:rPr lang="en-US" dirty="0"/>
              <a:t>/</a:t>
            </a:r>
            <a:r>
              <a:rPr lang="en-US" dirty="0" err="1"/>
              <a:t>yy</a:t>
            </a:r>
            <a:endParaRPr lang="en-US" dirty="0"/>
          </a:p>
        </p:txBody>
      </p:sp>
      <p:sp>
        <p:nvSpPr>
          <p:cNvPr id="6" name="TextBox 5">
            <a:extLst>
              <a:ext uri="{FF2B5EF4-FFF2-40B4-BE49-F238E27FC236}">
                <a16:creationId xmlns:a16="http://schemas.microsoft.com/office/drawing/2014/main" id="{66F7C397-B805-4647-8CC5-CAA49D306CFD}"/>
              </a:ext>
            </a:extLst>
          </p:cNvPr>
          <p:cNvSpPr txBox="1"/>
          <p:nvPr userDrawn="1"/>
        </p:nvSpPr>
        <p:spPr>
          <a:xfrm>
            <a:off x="2593579" y="11792767"/>
            <a:ext cx="879895" cy="307777"/>
          </a:xfrm>
          <a:prstGeom prst="rect">
            <a:avLst/>
          </a:prstGeom>
          <a:noFill/>
        </p:spPr>
        <p:txBody>
          <a:bodyPr wrap="square" lIns="0" tIns="0" rIns="0" bIns="0" rtlCol="0">
            <a:spAutoFit/>
          </a:bodyPr>
          <a:lstStyle/>
          <a:p>
            <a:r>
              <a:rPr lang="en-CA" sz="2000" dirty="0">
                <a:solidFill>
                  <a:srgbClr val="009CDE"/>
                </a:solidFill>
              </a:rPr>
              <a:t>Date:</a:t>
            </a:r>
          </a:p>
        </p:txBody>
      </p:sp>
      <p:sp>
        <p:nvSpPr>
          <p:cNvPr id="11" name="Title 1">
            <a:extLst>
              <a:ext uri="{FF2B5EF4-FFF2-40B4-BE49-F238E27FC236}">
                <a16:creationId xmlns:a16="http://schemas.microsoft.com/office/drawing/2014/main" id="{3E25C7E4-7560-A84D-A39F-242F41EE58DD}"/>
              </a:ext>
            </a:extLst>
          </p:cNvPr>
          <p:cNvSpPr>
            <a:spLocks noGrp="1"/>
          </p:cNvSpPr>
          <p:nvPr>
            <p:ph type="ctrTitle"/>
          </p:nvPr>
        </p:nvSpPr>
        <p:spPr>
          <a:xfrm>
            <a:off x="3646194" y="3135234"/>
            <a:ext cx="5424720" cy="457199"/>
          </a:xfrm>
        </p:spPr>
        <p:txBody>
          <a:bodyPr anchor="t">
            <a:normAutofit/>
          </a:bodyPr>
          <a:lstStyle>
            <a:lvl1pPr algn="l">
              <a:defRPr sz="2400" spc="300" baseline="0">
                <a:solidFill>
                  <a:schemeClr val="bg1"/>
                </a:solidFill>
              </a:defRPr>
            </a:lvl1pPr>
          </a:lstStyle>
          <a:p>
            <a:endParaRPr lang="en-US" dirty="0"/>
          </a:p>
        </p:txBody>
      </p:sp>
      <p:sp>
        <p:nvSpPr>
          <p:cNvPr id="3" name="Content Placeholder 2">
            <a:extLst>
              <a:ext uri="{FF2B5EF4-FFF2-40B4-BE49-F238E27FC236}">
                <a16:creationId xmlns:a16="http://schemas.microsoft.com/office/drawing/2014/main" id="{D12208FB-D522-A640-8C3D-4B28F9E4A59F}"/>
              </a:ext>
            </a:extLst>
          </p:cNvPr>
          <p:cNvSpPr>
            <a:spLocks noGrp="1"/>
          </p:cNvSpPr>
          <p:nvPr>
            <p:ph sz="quarter" idx="11"/>
          </p:nvPr>
        </p:nvSpPr>
        <p:spPr>
          <a:xfrm>
            <a:off x="3646194" y="3746603"/>
            <a:ext cx="6637337" cy="274791"/>
          </a:xfrm>
        </p:spPr>
        <p:txBody>
          <a:bodyPr>
            <a:normAutofit/>
          </a:bodyPr>
          <a:lstStyle>
            <a:lvl1pPr marL="0" indent="0">
              <a:buNone/>
              <a:defRPr sz="1800" b="1" spc="300">
                <a:solidFill>
                  <a:schemeClr val="bg1"/>
                </a:solidFill>
                <a:latin typeface="Montserrat" pitchFamily="2" charset="77"/>
              </a:defRPr>
            </a:lvl1pPr>
          </a:lstStyle>
          <a:p>
            <a:pPr lvl="0"/>
            <a:endParaRPr lang="en-US" dirty="0"/>
          </a:p>
        </p:txBody>
      </p:sp>
      <p:sp>
        <p:nvSpPr>
          <p:cNvPr id="12" name="Content Placeholder 11">
            <a:extLst>
              <a:ext uri="{FF2B5EF4-FFF2-40B4-BE49-F238E27FC236}">
                <a16:creationId xmlns:a16="http://schemas.microsoft.com/office/drawing/2014/main" id="{B35E14CC-285E-394B-886F-BC210892B3F5}"/>
              </a:ext>
            </a:extLst>
          </p:cNvPr>
          <p:cNvSpPr>
            <a:spLocks noGrp="1"/>
          </p:cNvSpPr>
          <p:nvPr>
            <p:ph sz="quarter" idx="12"/>
          </p:nvPr>
        </p:nvSpPr>
        <p:spPr>
          <a:xfrm>
            <a:off x="3646170" y="4063683"/>
            <a:ext cx="3730625" cy="457200"/>
          </a:xfrm>
        </p:spPr>
        <p:txBody>
          <a:bodyPr>
            <a:normAutofit/>
          </a:bodyPr>
          <a:lstStyle>
            <a:lvl1pPr marL="0" indent="0">
              <a:buNone/>
              <a:defRPr sz="1500" b="1" i="0" spc="300">
                <a:solidFill>
                  <a:schemeClr val="bg1"/>
                </a:solidFill>
                <a:latin typeface="Montserrat" pitchFamily="2" charset="77"/>
              </a:defRPr>
            </a:lvl1pPr>
          </a:lstStyle>
          <a:p>
            <a:pPr lvl="0"/>
            <a:endParaRPr lang="en-US" dirty="0"/>
          </a:p>
        </p:txBody>
      </p:sp>
    </p:spTree>
    <p:extLst>
      <p:ext uri="{BB962C8B-B14F-4D97-AF65-F5344CB8AC3E}">
        <p14:creationId xmlns:p14="http://schemas.microsoft.com/office/powerpoint/2010/main" val="183291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70E5BB-CCC8-D543-BE22-C70D6246BDAE}"/>
              </a:ext>
            </a:extLst>
          </p:cNvPr>
          <p:cNvPicPr>
            <a:picLocks noChangeAspect="1"/>
          </p:cNvPicPr>
          <p:nvPr userDrawn="1"/>
        </p:nvPicPr>
        <p:blipFill>
          <a:blip r:embed="rId2"/>
          <a:stretch>
            <a:fillRect/>
          </a:stretch>
        </p:blipFill>
        <p:spPr>
          <a:xfrm>
            <a:off x="-38526" y="-25204"/>
            <a:ext cx="12244978" cy="6887799"/>
          </a:xfrm>
          <a:prstGeom prst="rect">
            <a:avLst/>
          </a:prstGeom>
        </p:spPr>
      </p:pic>
      <p:sp>
        <p:nvSpPr>
          <p:cNvPr id="6" name="Title 1">
            <a:extLst>
              <a:ext uri="{FF2B5EF4-FFF2-40B4-BE49-F238E27FC236}">
                <a16:creationId xmlns:a16="http://schemas.microsoft.com/office/drawing/2014/main" id="{76D0EFC5-8026-4141-AE8E-394BE7036401}"/>
              </a:ext>
            </a:extLst>
          </p:cNvPr>
          <p:cNvSpPr>
            <a:spLocks noGrp="1"/>
          </p:cNvSpPr>
          <p:nvPr>
            <p:ph type="ctrTitle"/>
          </p:nvPr>
        </p:nvSpPr>
        <p:spPr>
          <a:xfrm>
            <a:off x="1523999" y="3505201"/>
            <a:ext cx="9144000" cy="1719944"/>
          </a:xfrm>
        </p:spPr>
        <p:txBody>
          <a:bodyPr anchor="t">
            <a:normAutofit/>
          </a:bodyPr>
          <a:lstStyle>
            <a:lvl1pPr algn="ctr">
              <a:defRPr sz="2400" spc="300" baseline="0">
                <a:solidFill>
                  <a:schemeClr val="bg1"/>
                </a:solidFill>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D1A50C9-6ED0-464F-AAB7-F146CA471122}"/>
              </a:ext>
            </a:extLst>
          </p:cNvPr>
          <p:cNvCxnSpPr/>
          <p:nvPr userDrawn="1"/>
        </p:nvCxnSpPr>
        <p:spPr>
          <a:xfrm>
            <a:off x="5638800" y="3015343"/>
            <a:ext cx="914400" cy="0"/>
          </a:xfrm>
          <a:prstGeom prst="line">
            <a:avLst/>
          </a:prstGeom>
          <a:ln w="1047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53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275F2-86FE-CD4C-BD0A-48EC1CD99423}"/>
              </a:ext>
            </a:extLst>
          </p:cNvPr>
          <p:cNvPicPr>
            <a:picLocks noChangeAspect="1"/>
          </p:cNvPicPr>
          <p:nvPr userDrawn="1"/>
        </p:nvPicPr>
        <p:blipFill>
          <a:blip r:embed="rId2"/>
          <a:stretch>
            <a:fillRect/>
          </a:stretch>
        </p:blipFill>
        <p:spPr>
          <a:xfrm>
            <a:off x="-52420" y="-31750"/>
            <a:ext cx="12235521" cy="6887861"/>
          </a:xfrm>
          <a:prstGeom prst="rect">
            <a:avLst/>
          </a:prstGeom>
        </p:spPr>
      </p:pic>
      <p:sp>
        <p:nvSpPr>
          <p:cNvPr id="2" name="Title 1">
            <a:extLst>
              <a:ext uri="{FF2B5EF4-FFF2-40B4-BE49-F238E27FC236}">
                <a16:creationId xmlns:a16="http://schemas.microsoft.com/office/drawing/2014/main" id="{301BDC16-7207-D347-8A32-CB9621680EA1}"/>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87E58941-03D2-F747-9DF1-0C4E076E1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7EE9B-9676-0649-BF9B-9ADED610F2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E92EBE-EC0F-5844-86C7-07EFDFE8A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65319-1BAE-6445-A19B-C7CA0340E236}"/>
              </a:ext>
            </a:extLst>
          </p:cNvPr>
          <p:cNvSpPr>
            <a:spLocks noGrp="1"/>
          </p:cNvSpPr>
          <p:nvPr>
            <p:ph type="sldNum" sz="quarter" idx="12"/>
          </p:nvPr>
        </p:nvSpPr>
        <p:spPr/>
        <p:txBody>
          <a:bodyPr/>
          <a:lstStyle/>
          <a:p>
            <a:fld id="{2172A07E-50BC-E24B-BA78-056115A2A14A}" type="slidenum">
              <a:rPr lang="en-US" smtClean="0"/>
              <a:t>‹#›</a:t>
            </a:fld>
            <a:endParaRPr lang="en-US"/>
          </a:p>
        </p:txBody>
      </p:sp>
    </p:spTree>
    <p:extLst>
      <p:ext uri="{BB962C8B-B14F-4D97-AF65-F5344CB8AC3E}">
        <p14:creationId xmlns:p14="http://schemas.microsoft.com/office/powerpoint/2010/main" val="1631834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673B62-8528-CA4D-AC18-E2EBAEF85E85}"/>
              </a:ext>
            </a:extLst>
          </p:cNvPr>
          <p:cNvPicPr>
            <a:picLocks noChangeAspect="1"/>
          </p:cNvPicPr>
          <p:nvPr userDrawn="1"/>
        </p:nvPicPr>
        <p:blipFill>
          <a:blip r:embed="rId2"/>
          <a:stretch>
            <a:fillRect/>
          </a:stretch>
        </p:blipFill>
        <p:spPr>
          <a:xfrm>
            <a:off x="8897" y="-3582"/>
            <a:ext cx="12174204" cy="6853343"/>
          </a:xfrm>
          <a:prstGeom prst="rect">
            <a:avLst/>
          </a:prstGeom>
        </p:spPr>
      </p:pic>
      <p:sp>
        <p:nvSpPr>
          <p:cNvPr id="2" name="Title 1">
            <a:extLst>
              <a:ext uri="{FF2B5EF4-FFF2-40B4-BE49-F238E27FC236}">
                <a16:creationId xmlns:a16="http://schemas.microsoft.com/office/drawing/2014/main" id="{1978F39D-B1D7-C545-9BA5-6884AED81771}"/>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198C52B-D0A4-8F45-A38D-0EC8EDFF1319}"/>
              </a:ext>
            </a:extLst>
          </p:cNvPr>
          <p:cNvSpPr>
            <a:spLocks noGrp="1"/>
          </p:cNvSpPr>
          <p:nvPr>
            <p:ph sz="half" idx="1"/>
          </p:nvPr>
        </p:nvSpPr>
        <p:spPr>
          <a:xfrm>
            <a:off x="430427" y="1825625"/>
            <a:ext cx="5589373"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1244829-19FB-9641-9FC0-9A0CB9E188B2}"/>
              </a:ext>
            </a:extLst>
          </p:cNvPr>
          <p:cNvSpPr>
            <a:spLocks noGrp="1"/>
          </p:cNvSpPr>
          <p:nvPr>
            <p:ph sz="half" idx="2"/>
          </p:nvPr>
        </p:nvSpPr>
        <p:spPr>
          <a:xfrm>
            <a:off x="6172199" y="1825625"/>
            <a:ext cx="558937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6FA4A0-F74F-6247-B07A-2016FE2FF8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A20D732-1A11-C44D-9329-9A2D3578D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9E871-4220-2C46-B08A-0F93617BEAA1}"/>
              </a:ext>
            </a:extLst>
          </p:cNvPr>
          <p:cNvSpPr>
            <a:spLocks noGrp="1"/>
          </p:cNvSpPr>
          <p:nvPr>
            <p:ph type="sldNum" sz="quarter" idx="12"/>
          </p:nvPr>
        </p:nvSpPr>
        <p:spPr/>
        <p:txBody>
          <a:bodyPr/>
          <a:lstStyle/>
          <a:p>
            <a:fld id="{2172A07E-50BC-E24B-BA78-056115A2A14A}" type="slidenum">
              <a:rPr lang="en-US" smtClean="0"/>
              <a:t>‹#›</a:t>
            </a:fld>
            <a:endParaRPr lang="en-US" dirty="0"/>
          </a:p>
        </p:txBody>
      </p:sp>
    </p:spTree>
    <p:extLst>
      <p:ext uri="{BB962C8B-B14F-4D97-AF65-F5344CB8AC3E}">
        <p14:creationId xmlns:p14="http://schemas.microsoft.com/office/powerpoint/2010/main" val="336941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A12ACC-99A7-954C-8D01-2BD1DC57F2B2}"/>
              </a:ext>
            </a:extLst>
          </p:cNvPr>
          <p:cNvPicPr>
            <a:picLocks noChangeAspect="1"/>
          </p:cNvPicPr>
          <p:nvPr userDrawn="1"/>
        </p:nvPicPr>
        <p:blipFill>
          <a:blip r:embed="rId2"/>
          <a:stretch>
            <a:fillRect/>
          </a:stretch>
        </p:blipFill>
        <p:spPr>
          <a:xfrm>
            <a:off x="8897" y="-3582"/>
            <a:ext cx="12174204" cy="6853343"/>
          </a:xfrm>
          <a:prstGeom prst="rect">
            <a:avLst/>
          </a:prstGeom>
        </p:spPr>
      </p:pic>
      <p:sp>
        <p:nvSpPr>
          <p:cNvPr id="2" name="Title 1">
            <a:extLst>
              <a:ext uri="{FF2B5EF4-FFF2-40B4-BE49-F238E27FC236}">
                <a16:creationId xmlns:a16="http://schemas.microsoft.com/office/drawing/2014/main" id="{1978F39D-B1D7-C545-9BA5-6884AED81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8C52B-D0A4-8F45-A38D-0EC8EDFF1319}"/>
              </a:ext>
            </a:extLst>
          </p:cNvPr>
          <p:cNvSpPr>
            <a:spLocks noGrp="1"/>
          </p:cNvSpPr>
          <p:nvPr>
            <p:ph sz="half" idx="1"/>
          </p:nvPr>
        </p:nvSpPr>
        <p:spPr>
          <a:xfrm>
            <a:off x="430427" y="1825625"/>
            <a:ext cx="5589373" cy="4351338"/>
          </a:xfrm>
        </p:spPr>
        <p:txBody>
          <a:bodyPr/>
          <a:lstStyle>
            <a:lvl4pPr>
              <a:defRPr>
                <a:solidFill>
                  <a:schemeClr val="tx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56FA4A0-F74F-6247-B07A-2016FE2FF8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A20D732-1A11-C44D-9329-9A2D3578D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9E871-4220-2C46-B08A-0F93617BEAA1}"/>
              </a:ext>
            </a:extLst>
          </p:cNvPr>
          <p:cNvSpPr>
            <a:spLocks noGrp="1"/>
          </p:cNvSpPr>
          <p:nvPr>
            <p:ph type="sldNum" sz="quarter" idx="12"/>
          </p:nvPr>
        </p:nvSpPr>
        <p:spPr/>
        <p:txBody>
          <a:bodyPr/>
          <a:lstStyle/>
          <a:p>
            <a:fld id="{2172A07E-50BC-E24B-BA78-056115A2A14A}" type="slidenum">
              <a:rPr lang="en-US" smtClean="0"/>
              <a:t>‹#›</a:t>
            </a:fld>
            <a:endParaRPr lang="en-US" dirty="0"/>
          </a:p>
        </p:txBody>
      </p:sp>
      <p:sp>
        <p:nvSpPr>
          <p:cNvPr id="13" name="Picture Placeholder 4">
            <a:extLst>
              <a:ext uri="{FF2B5EF4-FFF2-40B4-BE49-F238E27FC236}">
                <a16:creationId xmlns:a16="http://schemas.microsoft.com/office/drawing/2014/main" id="{D80E7095-EA45-494B-8BDA-A5EA9BF95AA7}"/>
              </a:ext>
            </a:extLst>
          </p:cNvPr>
          <p:cNvSpPr>
            <a:spLocks noGrp="1"/>
          </p:cNvSpPr>
          <p:nvPr>
            <p:ph type="pic" sz="quarter" idx="14"/>
          </p:nvPr>
        </p:nvSpPr>
        <p:spPr>
          <a:xfrm>
            <a:off x="6400801" y="1822450"/>
            <a:ext cx="5791199" cy="4203700"/>
          </a:xfrm>
          <a:prstGeom prst="rect">
            <a:avLst/>
          </a:prstGeom>
          <a:gradFill>
            <a:gsLst>
              <a:gs pos="0">
                <a:srgbClr val="313C65"/>
              </a:gs>
              <a:gs pos="99000">
                <a:srgbClr val="57D0DD"/>
              </a:gs>
            </a:gsLst>
            <a:lin ang="0" scaled="1"/>
          </a:gradFill>
        </p:spPr>
        <p:txBody>
          <a:bodyPr/>
          <a:lstStyle/>
          <a:p>
            <a:r>
              <a:rPr lang="en-US" dirty="0"/>
              <a:t>Click icon to add picture</a:t>
            </a:r>
          </a:p>
        </p:txBody>
      </p:sp>
    </p:spTree>
    <p:extLst>
      <p:ext uri="{BB962C8B-B14F-4D97-AF65-F5344CB8AC3E}">
        <p14:creationId xmlns:p14="http://schemas.microsoft.com/office/powerpoint/2010/main" val="187651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B03A06-719E-2345-8BA7-3E7FAC47B501}"/>
              </a:ext>
            </a:extLst>
          </p:cNvPr>
          <p:cNvPicPr>
            <a:picLocks noChangeAspect="1"/>
          </p:cNvPicPr>
          <p:nvPr userDrawn="1"/>
        </p:nvPicPr>
        <p:blipFill>
          <a:blip r:embed="rId2"/>
          <a:stretch>
            <a:fillRect/>
          </a:stretch>
        </p:blipFill>
        <p:spPr>
          <a:xfrm>
            <a:off x="8898" y="4656"/>
            <a:ext cx="12174204" cy="6853343"/>
          </a:xfrm>
          <a:prstGeom prst="rect">
            <a:avLst/>
          </a:prstGeom>
        </p:spPr>
      </p:pic>
      <p:sp>
        <p:nvSpPr>
          <p:cNvPr id="2" name="Title 1">
            <a:extLst>
              <a:ext uri="{FF2B5EF4-FFF2-40B4-BE49-F238E27FC236}">
                <a16:creationId xmlns:a16="http://schemas.microsoft.com/office/drawing/2014/main" id="{6E8BE786-C8D9-BA49-8725-787A92F0ABEC}"/>
              </a:ext>
            </a:extLst>
          </p:cNvPr>
          <p:cNvSpPr>
            <a:spLocks noGrp="1"/>
          </p:cNvSpPr>
          <p:nvPr>
            <p:ph type="title"/>
          </p:nvPr>
        </p:nvSpPr>
        <p:spPr/>
        <p:txBody>
          <a:bodyPr anchor="t"/>
          <a:lstStyle/>
          <a:p>
            <a:r>
              <a:rPr lang="en-US" dirty="0"/>
              <a:t>Click to edit Master title style</a:t>
            </a:r>
          </a:p>
        </p:txBody>
      </p:sp>
      <p:sp>
        <p:nvSpPr>
          <p:cNvPr id="3" name="Date Placeholder 2">
            <a:extLst>
              <a:ext uri="{FF2B5EF4-FFF2-40B4-BE49-F238E27FC236}">
                <a16:creationId xmlns:a16="http://schemas.microsoft.com/office/drawing/2014/main" id="{6DA0E9D1-D39B-1946-931B-C6675486FB9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7701CAF-AC99-3A47-A744-7BF2473DBA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275A-FD48-8141-99B2-6BC4FA4058AE}"/>
              </a:ext>
            </a:extLst>
          </p:cNvPr>
          <p:cNvSpPr>
            <a:spLocks noGrp="1"/>
          </p:cNvSpPr>
          <p:nvPr>
            <p:ph type="sldNum" sz="quarter" idx="12"/>
          </p:nvPr>
        </p:nvSpPr>
        <p:spPr/>
        <p:txBody>
          <a:bodyPr/>
          <a:lstStyle/>
          <a:p>
            <a:fld id="{2172A07E-50BC-E24B-BA78-056115A2A14A}" type="slidenum">
              <a:rPr lang="en-US" smtClean="0"/>
              <a:t>‹#›</a:t>
            </a:fld>
            <a:endParaRPr lang="en-US"/>
          </a:p>
        </p:txBody>
      </p:sp>
    </p:spTree>
    <p:extLst>
      <p:ext uri="{BB962C8B-B14F-4D97-AF65-F5344CB8AC3E}">
        <p14:creationId xmlns:p14="http://schemas.microsoft.com/office/powerpoint/2010/main" val="240140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AC2222-5C31-294E-8567-B47711A17586}"/>
              </a:ext>
            </a:extLst>
          </p:cNvPr>
          <p:cNvPicPr>
            <a:picLocks noChangeAspect="1"/>
          </p:cNvPicPr>
          <p:nvPr userDrawn="1"/>
        </p:nvPicPr>
        <p:blipFill>
          <a:blip r:embed="rId2"/>
          <a:stretch>
            <a:fillRect/>
          </a:stretch>
        </p:blipFill>
        <p:spPr>
          <a:xfrm>
            <a:off x="8897" y="-3582"/>
            <a:ext cx="12174204" cy="6853343"/>
          </a:xfrm>
          <a:prstGeom prst="rect">
            <a:avLst/>
          </a:prstGeom>
        </p:spPr>
      </p:pic>
      <p:sp>
        <p:nvSpPr>
          <p:cNvPr id="3" name="Date Placeholder 2">
            <a:extLst>
              <a:ext uri="{FF2B5EF4-FFF2-40B4-BE49-F238E27FC236}">
                <a16:creationId xmlns:a16="http://schemas.microsoft.com/office/drawing/2014/main" id="{7FB0C28E-B677-5A4D-AE10-56469E440E8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5F76049A-3A6E-0D40-B882-5913B4513F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98B4B0-08C1-9C4E-8EB1-931E0A5E1F6B}"/>
              </a:ext>
            </a:extLst>
          </p:cNvPr>
          <p:cNvSpPr>
            <a:spLocks noGrp="1"/>
          </p:cNvSpPr>
          <p:nvPr>
            <p:ph type="sldNum" sz="quarter" idx="12"/>
          </p:nvPr>
        </p:nvSpPr>
        <p:spPr/>
        <p:txBody>
          <a:bodyPr/>
          <a:lstStyle/>
          <a:p>
            <a:fld id="{2172A07E-50BC-E24B-BA78-056115A2A14A}" type="slidenum">
              <a:rPr lang="en-US" smtClean="0"/>
              <a:pPr/>
              <a:t>‹#›</a:t>
            </a:fld>
            <a:endParaRPr lang="en-US" dirty="0"/>
          </a:p>
        </p:txBody>
      </p:sp>
    </p:spTree>
    <p:extLst>
      <p:ext uri="{BB962C8B-B14F-4D97-AF65-F5344CB8AC3E}">
        <p14:creationId xmlns:p14="http://schemas.microsoft.com/office/powerpoint/2010/main" val="312038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eneral Whi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734648-FC91-5C46-8762-95F60D19651E}"/>
              </a:ext>
            </a:extLst>
          </p:cNvPr>
          <p:cNvGrpSpPr/>
          <p:nvPr userDrawn="1"/>
        </p:nvGrpSpPr>
        <p:grpSpPr>
          <a:xfrm>
            <a:off x="-1758" y="6018286"/>
            <a:ext cx="12207127" cy="843948"/>
            <a:chOff x="-4701" y="4515607"/>
            <a:chExt cx="9155345" cy="632961"/>
          </a:xfrm>
        </p:grpSpPr>
        <p:sp>
          <p:nvSpPr>
            <p:cNvPr id="12" name="Freeform 11">
              <a:extLst>
                <a:ext uri="{FF2B5EF4-FFF2-40B4-BE49-F238E27FC236}">
                  <a16:creationId xmlns:a16="http://schemas.microsoft.com/office/drawing/2014/main" id="{5B48B6AB-1399-F540-8C04-4394CCDE47B0}"/>
                </a:ext>
              </a:extLst>
            </p:cNvPr>
            <p:cNvSpPr/>
            <p:nvPr userDrawn="1"/>
          </p:nvSpPr>
          <p:spPr>
            <a:xfrm>
              <a:off x="-4701" y="4712677"/>
              <a:ext cx="7961740" cy="432777"/>
            </a:xfrm>
            <a:custGeom>
              <a:avLst/>
              <a:gdLst>
                <a:gd name="connsiteX0" fmla="*/ 0 w 5402873"/>
                <a:gd name="connsiteY0" fmla="*/ 426427 h 426427"/>
                <a:gd name="connsiteX1" fmla="*/ 0 w 5402873"/>
                <a:gd name="connsiteY1" fmla="*/ 0 h 426427"/>
                <a:gd name="connsiteX2" fmla="*/ 5402873 w 5402873"/>
                <a:gd name="connsiteY2" fmla="*/ 422031 h 426427"/>
                <a:gd name="connsiteX3" fmla="*/ 0 w 5402873"/>
                <a:gd name="connsiteY3" fmla="*/ 426427 h 426427"/>
                <a:gd name="connsiteX0" fmla="*/ 0 w 7961435"/>
                <a:gd name="connsiteY0" fmla="*/ 426427 h 430823"/>
                <a:gd name="connsiteX1" fmla="*/ 0 w 7961435"/>
                <a:gd name="connsiteY1" fmla="*/ 0 h 430823"/>
                <a:gd name="connsiteX2" fmla="*/ 7961435 w 7961435"/>
                <a:gd name="connsiteY2" fmla="*/ 430823 h 430823"/>
                <a:gd name="connsiteX3" fmla="*/ 0 w 7961435"/>
                <a:gd name="connsiteY3" fmla="*/ 426427 h 430823"/>
                <a:gd name="connsiteX0" fmla="*/ 3175 w 7961435"/>
                <a:gd name="connsiteY0" fmla="*/ 432777 h 432777"/>
                <a:gd name="connsiteX1" fmla="*/ 0 w 7961435"/>
                <a:gd name="connsiteY1" fmla="*/ 0 h 432777"/>
                <a:gd name="connsiteX2" fmla="*/ 7961435 w 7961435"/>
                <a:gd name="connsiteY2" fmla="*/ 430823 h 432777"/>
                <a:gd name="connsiteX3" fmla="*/ 3175 w 7961435"/>
                <a:gd name="connsiteY3" fmla="*/ 432777 h 432777"/>
                <a:gd name="connsiteX0" fmla="*/ 305 w 7961740"/>
                <a:gd name="connsiteY0" fmla="*/ 432777 h 432777"/>
                <a:gd name="connsiteX1" fmla="*/ 305 w 7961740"/>
                <a:gd name="connsiteY1" fmla="*/ 0 h 432777"/>
                <a:gd name="connsiteX2" fmla="*/ 7961740 w 7961740"/>
                <a:gd name="connsiteY2" fmla="*/ 430823 h 432777"/>
                <a:gd name="connsiteX3" fmla="*/ 305 w 7961740"/>
                <a:gd name="connsiteY3" fmla="*/ 432777 h 432777"/>
              </a:gdLst>
              <a:ahLst/>
              <a:cxnLst>
                <a:cxn ang="0">
                  <a:pos x="connsiteX0" y="connsiteY0"/>
                </a:cxn>
                <a:cxn ang="0">
                  <a:pos x="connsiteX1" y="connsiteY1"/>
                </a:cxn>
                <a:cxn ang="0">
                  <a:pos x="connsiteX2" y="connsiteY2"/>
                </a:cxn>
                <a:cxn ang="0">
                  <a:pos x="connsiteX3" y="connsiteY3"/>
                </a:cxn>
              </a:cxnLst>
              <a:rect l="l" t="t" r="r" b="b"/>
              <a:pathLst>
                <a:path w="7961740" h="432777">
                  <a:moveTo>
                    <a:pt x="305" y="432777"/>
                  </a:moveTo>
                  <a:cubicBezTo>
                    <a:pt x="-753" y="288518"/>
                    <a:pt x="1363" y="144259"/>
                    <a:pt x="305" y="0"/>
                  </a:cubicBezTo>
                  <a:lnTo>
                    <a:pt x="7961740" y="430823"/>
                  </a:lnTo>
                  <a:lnTo>
                    <a:pt x="305" y="432777"/>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Freeform 13">
              <a:extLst>
                <a:ext uri="{FF2B5EF4-FFF2-40B4-BE49-F238E27FC236}">
                  <a16:creationId xmlns:a16="http://schemas.microsoft.com/office/drawing/2014/main" id="{222BD14A-F3CA-FD4A-BF0F-EA9119CADB5A}"/>
                </a:ext>
              </a:extLst>
            </p:cNvPr>
            <p:cNvSpPr/>
            <p:nvPr userDrawn="1"/>
          </p:nvSpPr>
          <p:spPr>
            <a:xfrm>
              <a:off x="4729446" y="4515607"/>
              <a:ext cx="4421198" cy="632961"/>
            </a:xfrm>
            <a:custGeom>
              <a:avLst/>
              <a:gdLst>
                <a:gd name="connsiteX0" fmla="*/ 0 w 4420610"/>
                <a:gd name="connsiteY0" fmla="*/ 617675 h 629786"/>
                <a:gd name="connsiteX1" fmla="*/ 4420610 w 4420610"/>
                <a:gd name="connsiteY1" fmla="*/ 0 h 629786"/>
                <a:gd name="connsiteX2" fmla="*/ 4408498 w 4420610"/>
                <a:gd name="connsiteY2" fmla="*/ 629786 h 629786"/>
                <a:gd name="connsiteX3" fmla="*/ 0 w 4420610"/>
                <a:gd name="connsiteY3" fmla="*/ 617675 h 629786"/>
                <a:gd name="connsiteX0" fmla="*/ 0 w 4421198"/>
                <a:gd name="connsiteY0" fmla="*/ 617675 h 632961"/>
                <a:gd name="connsiteX1" fmla="*/ 4420610 w 4421198"/>
                <a:gd name="connsiteY1" fmla="*/ 0 h 632961"/>
                <a:gd name="connsiteX2" fmla="*/ 4421198 w 4421198"/>
                <a:gd name="connsiteY2" fmla="*/ 632961 h 632961"/>
                <a:gd name="connsiteX3" fmla="*/ 0 w 4421198"/>
                <a:gd name="connsiteY3" fmla="*/ 617675 h 632961"/>
              </a:gdLst>
              <a:ahLst/>
              <a:cxnLst>
                <a:cxn ang="0">
                  <a:pos x="connsiteX0" y="connsiteY0"/>
                </a:cxn>
                <a:cxn ang="0">
                  <a:pos x="connsiteX1" y="connsiteY1"/>
                </a:cxn>
                <a:cxn ang="0">
                  <a:pos x="connsiteX2" y="connsiteY2"/>
                </a:cxn>
                <a:cxn ang="0">
                  <a:pos x="connsiteX3" y="connsiteY3"/>
                </a:cxn>
              </a:cxnLst>
              <a:rect l="l" t="t" r="r" b="b"/>
              <a:pathLst>
                <a:path w="4421198" h="632961">
                  <a:moveTo>
                    <a:pt x="0" y="617675"/>
                  </a:moveTo>
                  <a:lnTo>
                    <a:pt x="4420610" y="0"/>
                  </a:lnTo>
                  <a:lnTo>
                    <a:pt x="4421198" y="632961"/>
                  </a:lnTo>
                  <a:lnTo>
                    <a:pt x="0" y="617675"/>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Freeform 14">
              <a:extLst>
                <a:ext uri="{FF2B5EF4-FFF2-40B4-BE49-F238E27FC236}">
                  <a16:creationId xmlns:a16="http://schemas.microsoft.com/office/drawing/2014/main" id="{E0DED7DF-875B-8949-AEA5-B35425E6703B}"/>
                </a:ext>
              </a:extLst>
            </p:cNvPr>
            <p:cNvSpPr/>
            <p:nvPr userDrawn="1"/>
          </p:nvSpPr>
          <p:spPr>
            <a:xfrm>
              <a:off x="4722471" y="5014330"/>
              <a:ext cx="3248627" cy="128688"/>
            </a:xfrm>
            <a:custGeom>
              <a:avLst/>
              <a:gdLst>
                <a:gd name="connsiteX0" fmla="*/ 0 w 2125883"/>
                <a:gd name="connsiteY0" fmla="*/ 135038 h 135038"/>
                <a:gd name="connsiteX1" fmla="*/ 891251 w 2125883"/>
                <a:gd name="connsiteY1" fmla="*/ 0 h 135038"/>
                <a:gd name="connsiteX2" fmla="*/ 2125883 w 2125883"/>
                <a:gd name="connsiteY2" fmla="*/ 77164 h 135038"/>
                <a:gd name="connsiteX3" fmla="*/ 0 w 2125883"/>
                <a:gd name="connsiteY3" fmla="*/ 135038 h 135038"/>
                <a:gd name="connsiteX0" fmla="*/ 0 w 3248627"/>
                <a:gd name="connsiteY0" fmla="*/ 135038 h 135038"/>
                <a:gd name="connsiteX1" fmla="*/ 891251 w 3248627"/>
                <a:gd name="connsiteY1" fmla="*/ 0 h 135038"/>
                <a:gd name="connsiteX2" fmla="*/ 3248627 w 3248627"/>
                <a:gd name="connsiteY2" fmla="*/ 135037 h 135038"/>
                <a:gd name="connsiteX3" fmla="*/ 0 w 3248627"/>
                <a:gd name="connsiteY3" fmla="*/ 135038 h 135038"/>
                <a:gd name="connsiteX0" fmla="*/ 0 w 3248627"/>
                <a:gd name="connsiteY0" fmla="*/ 65188 h 65188"/>
                <a:gd name="connsiteX1" fmla="*/ 872201 w 3248627"/>
                <a:gd name="connsiteY1" fmla="*/ 0 h 65188"/>
                <a:gd name="connsiteX2" fmla="*/ 3248627 w 3248627"/>
                <a:gd name="connsiteY2" fmla="*/ 65187 h 65188"/>
                <a:gd name="connsiteX3" fmla="*/ 0 w 3248627"/>
                <a:gd name="connsiteY3" fmla="*/ 65188 h 65188"/>
                <a:gd name="connsiteX0" fmla="*/ 0 w 3248627"/>
                <a:gd name="connsiteY0" fmla="*/ 128688 h 128688"/>
                <a:gd name="connsiteX1" fmla="*/ 869026 w 3248627"/>
                <a:gd name="connsiteY1" fmla="*/ 0 h 128688"/>
                <a:gd name="connsiteX2" fmla="*/ 3248627 w 3248627"/>
                <a:gd name="connsiteY2" fmla="*/ 128687 h 128688"/>
                <a:gd name="connsiteX3" fmla="*/ 0 w 3248627"/>
                <a:gd name="connsiteY3" fmla="*/ 128688 h 128688"/>
              </a:gdLst>
              <a:ahLst/>
              <a:cxnLst>
                <a:cxn ang="0">
                  <a:pos x="connsiteX0" y="connsiteY0"/>
                </a:cxn>
                <a:cxn ang="0">
                  <a:pos x="connsiteX1" y="connsiteY1"/>
                </a:cxn>
                <a:cxn ang="0">
                  <a:pos x="connsiteX2" y="connsiteY2"/>
                </a:cxn>
                <a:cxn ang="0">
                  <a:pos x="connsiteX3" y="connsiteY3"/>
                </a:cxn>
              </a:cxnLst>
              <a:rect l="l" t="t" r="r" b="b"/>
              <a:pathLst>
                <a:path w="3248627" h="128688">
                  <a:moveTo>
                    <a:pt x="0" y="128688"/>
                  </a:moveTo>
                  <a:lnTo>
                    <a:pt x="869026" y="0"/>
                  </a:lnTo>
                  <a:lnTo>
                    <a:pt x="3248627" y="128687"/>
                  </a:lnTo>
                  <a:lnTo>
                    <a:pt x="0" y="128688"/>
                  </a:lnTo>
                  <a:close/>
                </a:path>
              </a:pathLst>
            </a:custGeom>
            <a:solidFill>
              <a:srgbClr val="509E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6" name="TextBox 5"/>
          <p:cNvSpPr txBox="1"/>
          <p:nvPr userDrawn="1"/>
        </p:nvSpPr>
        <p:spPr>
          <a:xfrm>
            <a:off x="11200385" y="6337025"/>
            <a:ext cx="807148" cy="276999"/>
          </a:xfrm>
          <a:prstGeom prst="rect">
            <a:avLst/>
          </a:prstGeom>
          <a:noFill/>
          <a:ln>
            <a:noFill/>
          </a:ln>
        </p:spPr>
        <p:txBody>
          <a:bodyPr wrap="square" rtlCol="0">
            <a:spAutoFit/>
          </a:bodyPr>
          <a:lstStyle/>
          <a:p>
            <a:pPr algn="ctr"/>
            <a:fld id="{0C3392F2-9F84-844E-8819-A6D55BBD6909}" type="slidenum">
              <a:rPr lang="en-US" sz="1200" b="0" cap="none" spc="0" smtClean="0">
                <a:ln w="0"/>
                <a:solidFill>
                  <a:srgbClr val="FFFFFF"/>
                </a:solidFill>
                <a:effectLst>
                  <a:outerShdw blurRad="38100" dist="25400" dir="5400000" algn="ctr" rotWithShape="0">
                    <a:srgbClr val="6E747A">
                      <a:alpha val="43000"/>
                    </a:srgbClr>
                  </a:outerShdw>
                </a:effectLst>
                <a:latin typeface="Roboto" charset="0"/>
                <a:ea typeface="Roboto" charset="0"/>
                <a:cs typeface="Roboto" charset="0"/>
              </a:rPr>
              <a:pPr algn="ctr"/>
              <a:t>‹#›</a:t>
            </a:fld>
            <a:r>
              <a:rPr lang="en-US" sz="1200" b="0" cap="none" spc="0">
                <a:ln w="0"/>
                <a:solidFill>
                  <a:srgbClr val="FFFFFF"/>
                </a:solidFill>
                <a:effectLst>
                  <a:outerShdw blurRad="38100" dist="25400" dir="5400000" algn="ctr" rotWithShape="0">
                    <a:srgbClr val="6E747A">
                      <a:alpha val="43000"/>
                    </a:srgbClr>
                  </a:outerShdw>
                </a:effectLst>
                <a:latin typeface="Roboto" charset="0"/>
                <a:ea typeface="Roboto" charset="0"/>
                <a:cs typeface="Roboto" charset="0"/>
              </a:rPr>
              <a:t> </a:t>
            </a:r>
          </a:p>
        </p:txBody>
      </p:sp>
      <p:sp>
        <p:nvSpPr>
          <p:cNvPr id="9" name="Content Placeholder 2">
            <a:extLst>
              <a:ext uri="{FF2B5EF4-FFF2-40B4-BE49-F238E27FC236}">
                <a16:creationId xmlns:a16="http://schemas.microsoft.com/office/drawing/2014/main" id="{0292E67B-FB17-0441-991F-44D46F843EDA}"/>
              </a:ext>
            </a:extLst>
          </p:cNvPr>
          <p:cNvSpPr>
            <a:spLocks noGrp="1"/>
          </p:cNvSpPr>
          <p:nvPr>
            <p:ph sz="half" idx="14" hasCustomPrompt="1"/>
          </p:nvPr>
        </p:nvSpPr>
        <p:spPr>
          <a:xfrm>
            <a:off x="1032934" y="1860059"/>
            <a:ext cx="4577413" cy="442861"/>
          </a:xfrm>
          <a:prstGeom prst="rect">
            <a:avLst/>
          </a:prstGeom>
        </p:spPr>
        <p:txBody>
          <a:bodyPr lIns="0"/>
          <a:lstStyle>
            <a:lvl1pPr marL="0" indent="0">
              <a:buNone/>
              <a:defRPr sz="1600" b="1" i="0">
                <a:solidFill>
                  <a:schemeClr val="tx1">
                    <a:lumMod val="75000"/>
                    <a:lumOff val="25000"/>
                  </a:schemeClr>
                </a:solidFill>
                <a:latin typeface="Roboto" charset="0"/>
                <a:ea typeface="Roboto" charset="0"/>
                <a:cs typeface="Roboto" charset="0"/>
              </a:defRPr>
            </a:lvl1pPr>
            <a:lvl2pPr marL="457238" indent="0">
              <a:buClr>
                <a:schemeClr val="bg1"/>
              </a:buClr>
              <a:buFont typeface="Arial" panose="020B0604020202020204" pitchFamily="34" charset="0"/>
              <a:buNone/>
              <a:defRPr sz="1600" b="0" i="0">
                <a:solidFill>
                  <a:schemeClr val="bg1"/>
                </a:solidFill>
                <a:latin typeface="Roboto" charset="0"/>
                <a:ea typeface="Roboto" charset="0"/>
                <a:cs typeface="Roboto" charset="0"/>
              </a:defRPr>
            </a:lvl2pPr>
            <a:lvl3pPr marL="914476" indent="0">
              <a:buClr>
                <a:schemeClr val="bg1"/>
              </a:buClr>
              <a:buFont typeface="Arial" panose="020B0604020202020204" pitchFamily="34" charset="0"/>
              <a:buNone/>
              <a:defRPr sz="1600" b="0" i="0">
                <a:solidFill>
                  <a:schemeClr val="bg1"/>
                </a:solidFill>
                <a:latin typeface="Roboto" charset="0"/>
                <a:ea typeface="Roboto" charset="0"/>
                <a:cs typeface="Roboto" charset="0"/>
              </a:defRPr>
            </a:lvl3pPr>
            <a:lvl4pPr marL="1371714" indent="0">
              <a:buClr>
                <a:schemeClr val="bg1"/>
              </a:buClr>
              <a:buFont typeface="Arial" panose="020B0604020202020204" pitchFamily="34" charset="0"/>
              <a:buNone/>
              <a:defRPr sz="1600" b="0" i="0">
                <a:solidFill>
                  <a:schemeClr val="bg1"/>
                </a:solidFill>
                <a:latin typeface="Roboto" charset="0"/>
                <a:ea typeface="Roboto" charset="0"/>
                <a:cs typeface="Roboto" charset="0"/>
              </a:defRPr>
            </a:lvl4pPr>
            <a:lvl5pPr marL="2057542" indent="-228589">
              <a:buClr>
                <a:schemeClr val="bg1"/>
              </a:buClr>
              <a:buFont typeface="Arial" panose="020B0604020202020204" pitchFamily="34" charset="0"/>
              <a:buChar char="•"/>
              <a:defRPr sz="1600" b="0" i="0">
                <a:solidFill>
                  <a:schemeClr val="bg1"/>
                </a:solidFill>
                <a:latin typeface="Roboto" charset="0"/>
                <a:ea typeface="Roboto" charset="0"/>
                <a:cs typeface="Roboto" charset="0"/>
              </a:defRPr>
            </a:lvl5pPr>
          </a:lstStyle>
          <a:p>
            <a:pPr lvl="0"/>
            <a:r>
              <a:rPr lang="en-US" dirty="0"/>
              <a:t>Click to edit Master text styles</a:t>
            </a:r>
          </a:p>
        </p:txBody>
      </p:sp>
      <p:sp>
        <p:nvSpPr>
          <p:cNvPr id="10" name="Content Placeholder 2">
            <a:extLst>
              <a:ext uri="{FF2B5EF4-FFF2-40B4-BE49-F238E27FC236}">
                <a16:creationId xmlns:a16="http://schemas.microsoft.com/office/drawing/2014/main" id="{6AAB452B-EDE4-EC43-8038-0AB336A2F61F}"/>
              </a:ext>
            </a:extLst>
          </p:cNvPr>
          <p:cNvSpPr>
            <a:spLocks noGrp="1"/>
          </p:cNvSpPr>
          <p:nvPr>
            <p:ph sz="half" idx="10"/>
          </p:nvPr>
        </p:nvSpPr>
        <p:spPr>
          <a:xfrm>
            <a:off x="1032934" y="2322189"/>
            <a:ext cx="4577413" cy="3261703"/>
          </a:xfrm>
          <a:prstGeom prst="rect">
            <a:avLst/>
          </a:prstGeom>
        </p:spPr>
        <p:txBody>
          <a:bodyPr lIns="0"/>
          <a:lstStyle>
            <a:lvl1pPr marL="0" indent="0">
              <a:buClr>
                <a:schemeClr val="tx1">
                  <a:lumMod val="75000"/>
                  <a:lumOff val="25000"/>
                </a:schemeClr>
              </a:buClr>
              <a:buNone/>
              <a:defRPr sz="1600" b="0" i="0">
                <a:solidFill>
                  <a:schemeClr val="tx1">
                    <a:lumMod val="75000"/>
                    <a:lumOff val="25000"/>
                  </a:schemeClr>
                </a:solidFill>
                <a:latin typeface="Roboto" charset="0"/>
                <a:ea typeface="Roboto" charset="0"/>
                <a:cs typeface="Roboto" charset="0"/>
              </a:defRPr>
            </a:lvl1pPr>
            <a:lvl2pPr marL="685832" indent="-228594">
              <a:buClr>
                <a:schemeClr val="tx1">
                  <a:lumMod val="75000"/>
                  <a:lumOff val="25000"/>
                </a:schemeClr>
              </a:buClr>
              <a:buFont typeface="Arial" panose="020B0604020202020204" pitchFamily="34" charset="0"/>
              <a:buChar char="•"/>
              <a:defRPr sz="1600" b="0" i="0">
                <a:solidFill>
                  <a:schemeClr val="tx1">
                    <a:lumMod val="75000"/>
                    <a:lumOff val="25000"/>
                  </a:schemeClr>
                </a:solidFill>
                <a:latin typeface="Roboto" charset="0"/>
                <a:ea typeface="Roboto" charset="0"/>
                <a:cs typeface="Roboto" charset="0"/>
              </a:defRPr>
            </a:lvl2pPr>
            <a:lvl3pPr marL="1143070" indent="-228594">
              <a:buClr>
                <a:schemeClr val="tx1">
                  <a:lumMod val="75000"/>
                  <a:lumOff val="25000"/>
                </a:schemeClr>
              </a:buClr>
              <a:buFont typeface="Arial" panose="020B0604020202020204" pitchFamily="34" charset="0"/>
              <a:buChar char="•"/>
              <a:defRPr sz="1600" b="0" i="0">
                <a:solidFill>
                  <a:schemeClr val="tx1">
                    <a:lumMod val="75000"/>
                    <a:lumOff val="25000"/>
                  </a:schemeClr>
                </a:solidFill>
                <a:latin typeface="Roboto" charset="0"/>
                <a:ea typeface="Roboto" charset="0"/>
                <a:cs typeface="Roboto" charset="0"/>
              </a:defRPr>
            </a:lvl3pPr>
            <a:lvl4pPr marL="1600308" indent="-228594">
              <a:buClr>
                <a:schemeClr val="tx1">
                  <a:lumMod val="75000"/>
                  <a:lumOff val="25000"/>
                </a:schemeClr>
              </a:buClr>
              <a:buFont typeface="Arial" panose="020B0604020202020204" pitchFamily="34" charset="0"/>
              <a:buChar char="•"/>
              <a:defRPr sz="1600" b="0" i="0">
                <a:solidFill>
                  <a:schemeClr val="tx1">
                    <a:lumMod val="75000"/>
                    <a:lumOff val="25000"/>
                  </a:schemeClr>
                </a:solidFill>
                <a:latin typeface="Roboto" charset="0"/>
                <a:ea typeface="Roboto" charset="0"/>
                <a:cs typeface="Roboto" charset="0"/>
              </a:defRPr>
            </a:lvl4pPr>
            <a:lvl5pPr marL="2057547" indent="-228594">
              <a:buClr>
                <a:schemeClr val="tx1">
                  <a:lumMod val="75000"/>
                  <a:lumOff val="25000"/>
                </a:schemeClr>
              </a:buClr>
              <a:buFont typeface="Arial" panose="020B0604020202020204" pitchFamily="34" charset="0"/>
              <a:buChar char="•"/>
              <a:defRPr sz="1600" b="0" i="0">
                <a:solidFill>
                  <a:schemeClr val="tx1">
                    <a:lumMod val="75000"/>
                    <a:lumOff val="25000"/>
                  </a:schemeClr>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A86A101E-1597-AE44-8654-5617BBD28F02}"/>
              </a:ext>
            </a:extLst>
          </p:cNvPr>
          <p:cNvSpPr>
            <a:spLocks noGrp="1"/>
          </p:cNvSpPr>
          <p:nvPr>
            <p:ph type="ctrTitle" hasCustomPrompt="1"/>
          </p:nvPr>
        </p:nvSpPr>
        <p:spPr>
          <a:xfrm>
            <a:off x="1016000" y="825225"/>
            <a:ext cx="10184384" cy="612780"/>
          </a:xfrm>
          <a:prstGeom prst="rect">
            <a:avLst/>
          </a:prstGeom>
        </p:spPr>
        <p:txBody>
          <a:bodyPr lIns="0" tIns="0" rIns="0" bIns="0"/>
          <a:lstStyle>
            <a:lvl1pPr algn="l">
              <a:defRPr sz="3333" b="1" i="0">
                <a:solidFill>
                  <a:schemeClr val="bg2"/>
                </a:solidFill>
                <a:latin typeface="Roboto" charset="0"/>
                <a:ea typeface="Roboto" charset="0"/>
                <a:cs typeface="Roboto" charset="0"/>
              </a:defRPr>
            </a:lvl1pPr>
          </a:lstStyle>
          <a:p>
            <a:r>
              <a:rPr lang="en-US" dirty="0"/>
              <a:t>Click to edit title style</a:t>
            </a:r>
          </a:p>
        </p:txBody>
      </p:sp>
    </p:spTree>
    <p:extLst>
      <p:ext uri="{BB962C8B-B14F-4D97-AF65-F5344CB8AC3E}">
        <p14:creationId xmlns:p14="http://schemas.microsoft.com/office/powerpoint/2010/main" val="4185423999"/>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8D177-7EBD-B44B-8679-6415DC32A3C6}"/>
              </a:ext>
            </a:extLst>
          </p:cNvPr>
          <p:cNvSpPr>
            <a:spLocks noGrp="1"/>
          </p:cNvSpPr>
          <p:nvPr>
            <p:ph type="title"/>
          </p:nvPr>
        </p:nvSpPr>
        <p:spPr>
          <a:xfrm>
            <a:off x="430427" y="691978"/>
            <a:ext cx="11331146" cy="99871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0BF6187-D501-4B46-8871-F901C543178F}"/>
              </a:ext>
            </a:extLst>
          </p:cNvPr>
          <p:cNvSpPr>
            <a:spLocks noGrp="1"/>
          </p:cNvSpPr>
          <p:nvPr>
            <p:ph type="body" idx="1"/>
          </p:nvPr>
        </p:nvSpPr>
        <p:spPr>
          <a:xfrm>
            <a:off x="430427" y="1825625"/>
            <a:ext cx="11331146"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3DE48C-5235-AC42-AF8D-9535DBF812E2}"/>
              </a:ext>
            </a:extLst>
          </p:cNvPr>
          <p:cNvSpPr>
            <a:spLocks noGrp="1"/>
          </p:cNvSpPr>
          <p:nvPr>
            <p:ph type="dt" sz="half" idx="2"/>
          </p:nvPr>
        </p:nvSpPr>
        <p:spPr>
          <a:xfrm>
            <a:off x="2940232" y="6356350"/>
            <a:ext cx="1675311" cy="365125"/>
          </a:xfrm>
          <a:prstGeom prst="rect">
            <a:avLst/>
          </a:prstGeom>
        </p:spPr>
        <p:txBody>
          <a:bodyPr vert="horz" lIns="91440" tIns="45720" rIns="91440" bIns="45720" rtlCol="0" anchor="ctr"/>
          <a:lstStyle>
            <a:lvl1pPr algn="l">
              <a:defRPr sz="1000" b="0" i="0" cap="all" baseline="0">
                <a:solidFill>
                  <a:schemeClr val="tx1">
                    <a:tint val="75000"/>
                  </a:schemeClr>
                </a:solidFill>
                <a:latin typeface="Montserrat" pitchFamily="2" charset="77"/>
              </a:defRPr>
            </a:lvl1pPr>
          </a:lstStyle>
          <a:p>
            <a:endParaRPr lang="en-US" dirty="0"/>
          </a:p>
        </p:txBody>
      </p:sp>
      <p:sp>
        <p:nvSpPr>
          <p:cNvPr id="5" name="Footer Placeholder 4">
            <a:extLst>
              <a:ext uri="{FF2B5EF4-FFF2-40B4-BE49-F238E27FC236}">
                <a16:creationId xmlns:a16="http://schemas.microsoft.com/office/drawing/2014/main" id="{5AF2AA60-AB94-E744-80D5-5CB3D0D094D1}"/>
              </a:ext>
            </a:extLst>
          </p:cNvPr>
          <p:cNvSpPr>
            <a:spLocks noGrp="1"/>
          </p:cNvSpPr>
          <p:nvPr>
            <p:ph type="ftr" sz="quarter" idx="3"/>
          </p:nvPr>
        </p:nvSpPr>
        <p:spPr>
          <a:xfrm>
            <a:off x="4615543" y="6356350"/>
            <a:ext cx="3995057" cy="365125"/>
          </a:xfrm>
          <a:prstGeom prst="rect">
            <a:avLst/>
          </a:prstGeom>
        </p:spPr>
        <p:txBody>
          <a:bodyPr vert="horz" lIns="91440" tIns="45720" rIns="91440" bIns="45720" rtlCol="0" anchor="ctr"/>
          <a:lstStyle>
            <a:lvl1pPr algn="ctr">
              <a:defRPr sz="1000" b="0" i="0" cap="all" baseline="0">
                <a:solidFill>
                  <a:schemeClr val="tx1">
                    <a:tint val="75000"/>
                  </a:schemeClr>
                </a:solidFill>
                <a:latin typeface="Montserrat" pitchFamily="2" charset="77"/>
              </a:defRPr>
            </a:lvl1pPr>
          </a:lstStyle>
          <a:p>
            <a:endParaRPr lang="en-US" dirty="0"/>
          </a:p>
        </p:txBody>
      </p:sp>
      <p:sp>
        <p:nvSpPr>
          <p:cNvPr id="6" name="Slide Number Placeholder 5">
            <a:extLst>
              <a:ext uri="{FF2B5EF4-FFF2-40B4-BE49-F238E27FC236}">
                <a16:creationId xmlns:a16="http://schemas.microsoft.com/office/drawing/2014/main" id="{D719F63D-8E2A-7546-9D9E-54B8EBADAAFC}"/>
              </a:ext>
            </a:extLst>
          </p:cNvPr>
          <p:cNvSpPr>
            <a:spLocks noGrp="1"/>
          </p:cNvSpPr>
          <p:nvPr>
            <p:ph type="sldNum" sz="quarter" idx="4"/>
          </p:nvPr>
        </p:nvSpPr>
        <p:spPr>
          <a:xfrm>
            <a:off x="9018373" y="6356350"/>
            <a:ext cx="2743200" cy="365125"/>
          </a:xfrm>
          <a:prstGeom prst="rect">
            <a:avLst/>
          </a:prstGeom>
        </p:spPr>
        <p:txBody>
          <a:bodyPr vert="horz" lIns="91440" tIns="45720" rIns="91440" bIns="45720" rtlCol="0" anchor="ctr"/>
          <a:lstStyle>
            <a:lvl1pPr algn="r">
              <a:defRPr sz="1000" b="0" i="0" cap="all" baseline="0">
                <a:solidFill>
                  <a:schemeClr val="tx1">
                    <a:tint val="75000"/>
                  </a:schemeClr>
                </a:solidFill>
                <a:latin typeface="Montserrat" pitchFamily="2" charset="77"/>
              </a:defRPr>
            </a:lvl1pPr>
          </a:lstStyle>
          <a:p>
            <a:fld id="{2172A07E-50BC-E24B-BA78-056115A2A14A}" type="slidenum">
              <a:rPr lang="en-US" smtClean="0"/>
              <a:pPr/>
              <a:t>‹#›</a:t>
            </a:fld>
            <a:endParaRPr lang="en-US" dirty="0"/>
          </a:p>
        </p:txBody>
      </p:sp>
      <p:cxnSp>
        <p:nvCxnSpPr>
          <p:cNvPr id="10" name="Straight Connector 9">
            <a:extLst>
              <a:ext uri="{FF2B5EF4-FFF2-40B4-BE49-F238E27FC236}">
                <a16:creationId xmlns:a16="http://schemas.microsoft.com/office/drawing/2014/main" id="{4FC696E5-2BAE-9747-97E8-2A66E81E867B}"/>
              </a:ext>
            </a:extLst>
          </p:cNvPr>
          <p:cNvCxnSpPr/>
          <p:nvPr userDrawn="1"/>
        </p:nvCxnSpPr>
        <p:spPr>
          <a:xfrm>
            <a:off x="10659172" y="6542315"/>
            <a:ext cx="457200" cy="0"/>
          </a:xfrm>
          <a:prstGeom prst="line">
            <a:avLst/>
          </a:prstGeom>
          <a:ln w="508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76772"/>
      </p:ext>
    </p:extLst>
  </p:cSld>
  <p:clrMap bg1="lt1" tx1="dk1" bg2="lt2" tx2="dk2" accent1="accent1" accent2="accent2" accent3="accent3" accent4="accent4" accent5="accent5" accent6="accent6" hlink="hlink" folHlink="folHlink"/>
  <p:sldLayoutIdLst>
    <p:sldLayoutId id="2147483679" r:id="rId1"/>
    <p:sldLayoutId id="2147483688" r:id="rId2"/>
    <p:sldLayoutId id="2147483685" r:id="rId3"/>
    <p:sldLayoutId id="2147483680" r:id="rId4"/>
    <p:sldLayoutId id="2147483682" r:id="rId5"/>
    <p:sldLayoutId id="2147483686" r:id="rId6"/>
    <p:sldLayoutId id="2147483684" r:id="rId7"/>
    <p:sldLayoutId id="2147483687" r:id="rId8"/>
    <p:sldLayoutId id="2147483689" r:id="rId9"/>
  </p:sldLayoutIdLst>
  <p:hf hdr="0" ftr="0" dt="0"/>
  <p:txStyles>
    <p:titleStyle>
      <a:lvl1pPr algn="l" defTabSz="914400" rtl="0" eaLnBrk="1" latinLnBrk="0" hangingPunct="1">
        <a:lnSpc>
          <a:spcPct val="90000"/>
        </a:lnSpc>
        <a:spcBef>
          <a:spcPct val="0"/>
        </a:spcBef>
        <a:buNone/>
        <a:defRPr sz="2400" b="1" i="0" kern="1200" cap="all" spc="300" baseline="0">
          <a:solidFill>
            <a:schemeClr val="tx1"/>
          </a:solidFill>
          <a:latin typeface="Montserrat" pitchFamily="2" charset="77"/>
          <a:ea typeface="+mj-ea"/>
          <a:cs typeface="+mj-cs"/>
        </a:defRPr>
      </a:lvl1pPr>
    </p:titleStyle>
    <p:bodyStyle>
      <a:lvl1pPr marL="457200" indent="-457200" algn="l" defTabSz="914400" rtl="0" eaLnBrk="1" latinLnBrk="0" hangingPunct="1">
        <a:lnSpc>
          <a:spcPct val="90000"/>
        </a:lnSpc>
        <a:spcBef>
          <a:spcPts val="10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1pPr>
      <a:lvl2pPr marL="8001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2pPr>
      <a:lvl3pPr marL="12573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3pPr>
      <a:lvl4pPr marL="16573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4pPr>
      <a:lvl5pPr marL="21145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3792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EE4F4-5D6D-5C44-BA6B-32B01342094F}"/>
              </a:ext>
            </a:extLst>
          </p:cNvPr>
          <p:cNvSpPr>
            <a:spLocks noGrp="1"/>
          </p:cNvSpPr>
          <p:nvPr>
            <p:ph type="title"/>
          </p:nvPr>
        </p:nvSpPr>
        <p:spPr/>
        <p:txBody>
          <a:bodyPr/>
          <a:lstStyle/>
          <a:p>
            <a:r>
              <a:rPr lang="en-US" dirty="0"/>
              <a:t>Business benefits of internal </a:t>
            </a:r>
            <a:r>
              <a:rPr lang="en-US" dirty="0" err="1"/>
              <a:t>apis</a:t>
            </a:r>
            <a:endParaRPr lang="en-US" dirty="0"/>
          </a:p>
        </p:txBody>
      </p:sp>
      <p:sp>
        <p:nvSpPr>
          <p:cNvPr id="3" name="Content Placeholder 2">
            <a:extLst>
              <a:ext uri="{FF2B5EF4-FFF2-40B4-BE49-F238E27FC236}">
                <a16:creationId xmlns:a16="http://schemas.microsoft.com/office/drawing/2014/main" id="{62A2C708-B1AF-D74F-B4D8-CE377F37BB63}"/>
              </a:ext>
            </a:extLst>
          </p:cNvPr>
          <p:cNvSpPr>
            <a:spLocks noGrp="1"/>
          </p:cNvSpPr>
          <p:nvPr>
            <p:ph idx="1"/>
          </p:nvPr>
        </p:nvSpPr>
        <p:spPr/>
        <p:txBody>
          <a:bodyPr/>
          <a:lstStyle/>
          <a:p>
            <a:pPr marL="0" indent="0" algn="ctr">
              <a:buNone/>
            </a:pPr>
            <a:r>
              <a:rPr lang="en-US" sz="2400" dirty="0"/>
              <a:t>Private APIs are more prevalent</a:t>
            </a:r>
          </a:p>
          <a:p>
            <a:pPr marL="0" indent="0" algn="ctr">
              <a:buNone/>
            </a:pPr>
            <a:endParaRPr lang="en-US" dirty="0"/>
          </a:p>
          <a:p>
            <a:pPr>
              <a:buFont typeface="Wingdings" pitchFamily="2" charset="2"/>
              <a:buChar char="Ø"/>
            </a:pPr>
            <a:r>
              <a:rPr lang="en-US" dirty="0"/>
              <a:t>Commence the API Strategic Journey</a:t>
            </a:r>
          </a:p>
          <a:p>
            <a:pPr>
              <a:buFont typeface="Wingdings" pitchFamily="2" charset="2"/>
              <a:buChar char="Ø"/>
            </a:pPr>
            <a:r>
              <a:rPr lang="en-US" dirty="0"/>
              <a:t>Modern organizational; structure</a:t>
            </a:r>
          </a:p>
          <a:p>
            <a:pPr>
              <a:buFont typeface="Wingdings" pitchFamily="2" charset="2"/>
              <a:buChar char="Ø"/>
            </a:pPr>
            <a:r>
              <a:rPr lang="en-US" dirty="0"/>
              <a:t>Improve collaboration and internal communication</a:t>
            </a:r>
          </a:p>
          <a:p>
            <a:pPr>
              <a:buFont typeface="Wingdings" pitchFamily="2" charset="2"/>
              <a:buChar char="Ø"/>
            </a:pPr>
            <a:r>
              <a:rPr lang="en-US" dirty="0"/>
              <a:t>Speed time-to-market</a:t>
            </a:r>
          </a:p>
          <a:p>
            <a:pPr>
              <a:buFont typeface="Wingdings" pitchFamily="2" charset="2"/>
              <a:buChar char="Ø"/>
            </a:pPr>
            <a:r>
              <a:rPr lang="en-US" dirty="0"/>
              <a:t>More efficiently manage the supply chain</a:t>
            </a:r>
          </a:p>
          <a:p>
            <a:pPr>
              <a:buFont typeface="Wingdings" pitchFamily="2" charset="2"/>
              <a:buChar char="Ø"/>
            </a:pPr>
            <a:r>
              <a:rPr lang="en-US" dirty="0"/>
              <a:t>Allow more precise business intelligence analytics</a:t>
            </a:r>
          </a:p>
          <a:p>
            <a:pPr marL="0" indent="0">
              <a:buNone/>
            </a:pPr>
            <a:endParaRPr lang="en-US" dirty="0"/>
          </a:p>
        </p:txBody>
      </p:sp>
      <p:sp>
        <p:nvSpPr>
          <p:cNvPr id="4" name="Slide Number Placeholder 3">
            <a:extLst>
              <a:ext uri="{FF2B5EF4-FFF2-40B4-BE49-F238E27FC236}">
                <a16:creationId xmlns:a16="http://schemas.microsoft.com/office/drawing/2014/main" id="{2DE95689-F96D-1947-B981-F322EC9CB9CC}"/>
              </a:ext>
            </a:extLst>
          </p:cNvPr>
          <p:cNvSpPr>
            <a:spLocks noGrp="1"/>
          </p:cNvSpPr>
          <p:nvPr>
            <p:ph type="sldNum" sz="quarter" idx="12"/>
          </p:nvPr>
        </p:nvSpPr>
        <p:spPr/>
        <p:txBody>
          <a:bodyPr/>
          <a:lstStyle/>
          <a:p>
            <a:fld id="{2172A07E-50BC-E24B-BA78-056115A2A14A}" type="slidenum">
              <a:rPr lang="en-US" smtClean="0"/>
              <a:t>10</a:t>
            </a:fld>
            <a:endParaRPr lang="en-US"/>
          </a:p>
        </p:txBody>
      </p:sp>
    </p:spTree>
    <p:extLst>
      <p:ext uri="{BB962C8B-B14F-4D97-AF65-F5344CB8AC3E}">
        <p14:creationId xmlns:p14="http://schemas.microsoft.com/office/powerpoint/2010/main" val="218318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5896-CB5E-2F43-B759-F862CB5188AE}"/>
              </a:ext>
            </a:extLst>
          </p:cNvPr>
          <p:cNvSpPr>
            <a:spLocks noGrp="1"/>
          </p:cNvSpPr>
          <p:nvPr>
            <p:ph type="title"/>
          </p:nvPr>
        </p:nvSpPr>
        <p:spPr/>
        <p:txBody>
          <a:bodyPr/>
          <a:lstStyle/>
          <a:p>
            <a:r>
              <a:rPr lang="en-US" dirty="0"/>
              <a:t>What is happening – a perspective</a:t>
            </a:r>
          </a:p>
        </p:txBody>
      </p:sp>
      <p:sp>
        <p:nvSpPr>
          <p:cNvPr id="3" name="Slide Number Placeholder 2">
            <a:extLst>
              <a:ext uri="{FF2B5EF4-FFF2-40B4-BE49-F238E27FC236}">
                <a16:creationId xmlns:a16="http://schemas.microsoft.com/office/drawing/2014/main" id="{12B8CC13-C5D5-B744-89B2-CDC5B099A9E4}"/>
              </a:ext>
            </a:extLst>
          </p:cNvPr>
          <p:cNvSpPr>
            <a:spLocks noGrp="1"/>
          </p:cNvSpPr>
          <p:nvPr>
            <p:ph type="sldNum" sz="quarter" idx="12"/>
          </p:nvPr>
        </p:nvSpPr>
        <p:spPr/>
        <p:txBody>
          <a:bodyPr/>
          <a:lstStyle/>
          <a:p>
            <a:fld id="{2172A07E-50BC-E24B-BA78-056115A2A14A}" type="slidenum">
              <a:rPr lang="en-US" smtClean="0"/>
              <a:t>11</a:t>
            </a:fld>
            <a:endParaRPr lang="en-US"/>
          </a:p>
        </p:txBody>
      </p:sp>
      <p:sp>
        <p:nvSpPr>
          <p:cNvPr id="5" name="TextBox 4">
            <a:extLst>
              <a:ext uri="{FF2B5EF4-FFF2-40B4-BE49-F238E27FC236}">
                <a16:creationId xmlns:a16="http://schemas.microsoft.com/office/drawing/2014/main" id="{38535636-9CA8-D647-B2A7-4E85933631D8}"/>
              </a:ext>
            </a:extLst>
          </p:cNvPr>
          <p:cNvSpPr txBox="1"/>
          <p:nvPr/>
        </p:nvSpPr>
        <p:spPr>
          <a:xfrm>
            <a:off x="2106561" y="2843750"/>
            <a:ext cx="7978878" cy="2359537"/>
          </a:xfrm>
          <a:prstGeom prst="rect">
            <a:avLst/>
          </a:prstGeom>
          <a:noFill/>
        </p:spPr>
        <p:txBody>
          <a:bodyPr wrap="square" lIns="0" tIns="0" rIns="0" bIns="0" rtlCol="0">
            <a:noAutofit/>
          </a:bodyPr>
          <a:lstStyle/>
          <a:p>
            <a:pPr algn="l"/>
            <a:r>
              <a:rPr lang="en-US" sz="2000" b="0" dirty="0">
                <a:latin typeface="Raleway" panose="020B0503030101060003" pitchFamily="34" charset="77"/>
              </a:rPr>
              <a:t>“APIs make Digital Society and Digital Business work by connecting people, business and things. Those connections enable new digital products and business models and create new business channels”</a:t>
            </a:r>
          </a:p>
          <a:p>
            <a:pPr algn="l"/>
            <a:endParaRPr lang="en-US" sz="2000" b="0" dirty="0">
              <a:latin typeface="Raleway" panose="020B0503030101060003" pitchFamily="34" charset="77"/>
            </a:endParaRPr>
          </a:p>
          <a:p>
            <a:pPr algn="l"/>
            <a:r>
              <a:rPr lang="en-US" sz="2000" dirty="0">
                <a:solidFill>
                  <a:schemeClr val="accent3">
                    <a:lumMod val="75000"/>
                  </a:schemeClr>
                </a:solidFill>
                <a:latin typeface="Raleway" panose="020B0503030101060003" pitchFamily="34" charset="77"/>
              </a:rPr>
              <a:t>“Put APIs at the Center of Your Digital Business Platform”, Gartner</a:t>
            </a:r>
            <a:endParaRPr lang="en-US" sz="2000" b="0" dirty="0">
              <a:solidFill>
                <a:schemeClr val="accent3">
                  <a:lumMod val="75000"/>
                </a:schemeClr>
              </a:solidFill>
              <a:latin typeface="Raleway" panose="020B0503030101060003" pitchFamily="34" charset="77"/>
            </a:endParaRPr>
          </a:p>
        </p:txBody>
      </p:sp>
    </p:spTree>
    <p:extLst>
      <p:ext uri="{BB962C8B-B14F-4D97-AF65-F5344CB8AC3E}">
        <p14:creationId xmlns:p14="http://schemas.microsoft.com/office/powerpoint/2010/main" val="441640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F894-F6E8-4A4A-AACD-39D79D5C3E76}"/>
              </a:ext>
            </a:extLst>
          </p:cNvPr>
          <p:cNvSpPr>
            <a:spLocks noGrp="1"/>
          </p:cNvSpPr>
          <p:nvPr>
            <p:ph type="title"/>
          </p:nvPr>
        </p:nvSpPr>
        <p:spPr/>
        <p:txBody>
          <a:bodyPr/>
          <a:lstStyle/>
          <a:p>
            <a:r>
              <a:rPr lang="en-US" dirty="0"/>
              <a:t>What is happening – another perspective</a:t>
            </a:r>
          </a:p>
        </p:txBody>
      </p:sp>
      <p:sp>
        <p:nvSpPr>
          <p:cNvPr id="3" name="Content Placeholder 2">
            <a:extLst>
              <a:ext uri="{FF2B5EF4-FFF2-40B4-BE49-F238E27FC236}">
                <a16:creationId xmlns:a16="http://schemas.microsoft.com/office/drawing/2014/main" id="{C3D5B809-7485-564B-A560-7DA1A46412C2}"/>
              </a:ext>
            </a:extLst>
          </p:cNvPr>
          <p:cNvSpPr>
            <a:spLocks noGrp="1"/>
          </p:cNvSpPr>
          <p:nvPr>
            <p:ph idx="1"/>
          </p:nvPr>
        </p:nvSpPr>
        <p:spPr>
          <a:xfrm>
            <a:off x="2367116" y="2451715"/>
            <a:ext cx="7457767" cy="3143608"/>
          </a:xfrm>
        </p:spPr>
        <p:txBody>
          <a:bodyPr/>
          <a:lstStyle/>
          <a:p>
            <a:pPr marL="0" indent="0">
              <a:buNone/>
            </a:pPr>
            <a:r>
              <a:rPr lang="en-US" dirty="0"/>
              <a:t>“Enterprises with top priorities like changing their business models or accelerating digital business are up to twice as likely to be investing in APIs and microservices”</a:t>
            </a:r>
          </a:p>
          <a:p>
            <a:pPr marL="0" indent="0">
              <a:buNone/>
            </a:pPr>
            <a:endParaRPr lang="en-US" dirty="0"/>
          </a:p>
          <a:p>
            <a:pPr marL="0" indent="0">
              <a:buNone/>
            </a:pPr>
            <a:r>
              <a:rPr lang="en-US" dirty="0">
                <a:solidFill>
                  <a:schemeClr val="accent4">
                    <a:lumMod val="75000"/>
                  </a:schemeClr>
                </a:solidFill>
              </a:rPr>
              <a:t>“Microservices and APIs Underpin Digital Business”, Forrester</a:t>
            </a:r>
          </a:p>
        </p:txBody>
      </p:sp>
      <p:sp>
        <p:nvSpPr>
          <p:cNvPr id="4" name="Slide Number Placeholder 3">
            <a:extLst>
              <a:ext uri="{FF2B5EF4-FFF2-40B4-BE49-F238E27FC236}">
                <a16:creationId xmlns:a16="http://schemas.microsoft.com/office/drawing/2014/main" id="{12915721-4C1D-834F-8F66-E36CE71FF2FB}"/>
              </a:ext>
            </a:extLst>
          </p:cNvPr>
          <p:cNvSpPr>
            <a:spLocks noGrp="1"/>
          </p:cNvSpPr>
          <p:nvPr>
            <p:ph type="sldNum" sz="quarter" idx="12"/>
          </p:nvPr>
        </p:nvSpPr>
        <p:spPr/>
        <p:txBody>
          <a:bodyPr/>
          <a:lstStyle/>
          <a:p>
            <a:fld id="{2172A07E-50BC-E24B-BA78-056115A2A14A}" type="slidenum">
              <a:rPr lang="en-US" smtClean="0"/>
              <a:t>12</a:t>
            </a:fld>
            <a:endParaRPr lang="en-US"/>
          </a:p>
        </p:txBody>
      </p:sp>
    </p:spTree>
    <p:extLst>
      <p:ext uri="{BB962C8B-B14F-4D97-AF65-F5344CB8AC3E}">
        <p14:creationId xmlns:p14="http://schemas.microsoft.com/office/powerpoint/2010/main" val="142788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3CFD56-FF31-004B-8054-F4255779F6F2}"/>
              </a:ext>
            </a:extLst>
          </p:cNvPr>
          <p:cNvSpPr>
            <a:spLocks noGrp="1"/>
          </p:cNvSpPr>
          <p:nvPr>
            <p:ph sz="half" idx="14"/>
          </p:nvPr>
        </p:nvSpPr>
        <p:spPr/>
        <p:txBody>
          <a:bodyPr>
            <a:normAutofit/>
          </a:bodyPr>
          <a:lstStyle/>
          <a:p>
            <a:r>
              <a:rPr lang="en-US" dirty="0"/>
              <a:t>Integrations  -  Supply side thinking</a:t>
            </a:r>
          </a:p>
          <a:p>
            <a:endParaRPr lang="en-US" dirty="0"/>
          </a:p>
        </p:txBody>
      </p:sp>
      <p:sp>
        <p:nvSpPr>
          <p:cNvPr id="3" name="Content Placeholder 2">
            <a:extLst>
              <a:ext uri="{FF2B5EF4-FFF2-40B4-BE49-F238E27FC236}">
                <a16:creationId xmlns:a16="http://schemas.microsoft.com/office/drawing/2014/main" id="{3449170F-92DF-9041-A2BC-48A5681A9BBA}"/>
              </a:ext>
            </a:extLst>
          </p:cNvPr>
          <p:cNvSpPr>
            <a:spLocks noGrp="1"/>
          </p:cNvSpPr>
          <p:nvPr>
            <p:ph sz="half" idx="10"/>
          </p:nvPr>
        </p:nvSpPr>
        <p:spPr/>
        <p:txBody>
          <a:bodyPr/>
          <a:lstStyle/>
          <a:p>
            <a:pPr marL="285750" indent="-285750">
              <a:buFont typeface="Arial" panose="020B0604020202020204" pitchFamily="34" charset="0"/>
              <a:buChar char="•"/>
            </a:pPr>
            <a:r>
              <a:rPr lang="en-US" dirty="0"/>
              <a:t>Asset oriented</a:t>
            </a:r>
          </a:p>
          <a:p>
            <a:pPr marL="285750" indent="-285750">
              <a:buFont typeface="Arial" panose="020B0604020202020204" pitchFamily="34" charset="0"/>
              <a:buChar char="•"/>
            </a:pPr>
            <a:r>
              <a:rPr lang="en-US" dirty="0"/>
              <a:t>Project</a:t>
            </a:r>
          </a:p>
          <a:p>
            <a:pPr marL="285750" indent="-285750">
              <a:buFont typeface="Arial" panose="020B0604020202020204" pitchFamily="34" charset="0"/>
              <a:buChar char="•"/>
            </a:pPr>
            <a:r>
              <a:rPr lang="en-US" dirty="0"/>
              <a:t>Tightly coupled integration</a:t>
            </a:r>
          </a:p>
          <a:p>
            <a:pPr marL="285750" indent="-285750">
              <a:buFont typeface="Arial" panose="020B0604020202020204" pitchFamily="34" charset="0"/>
              <a:buChar char="•"/>
            </a:pPr>
            <a:r>
              <a:rPr lang="en-US" dirty="0"/>
              <a:t>Finite resources (sized for the unknown)</a:t>
            </a:r>
          </a:p>
          <a:p>
            <a:pPr marL="285750" indent="-285750">
              <a:buFont typeface="Arial" panose="020B0604020202020204" pitchFamily="34" charset="0"/>
              <a:buChar char="•"/>
            </a:pPr>
            <a:r>
              <a:rPr lang="en-US" dirty="0"/>
              <a:t>System of function oriented</a:t>
            </a:r>
          </a:p>
          <a:p>
            <a:pPr marL="285750" indent="-285750">
              <a:buFont typeface="Arial" panose="020B0604020202020204" pitchFamily="34" charset="0"/>
              <a:buChar char="•"/>
            </a:pPr>
            <a:r>
              <a:rPr lang="en-US" dirty="0"/>
              <a:t>Composable processes</a:t>
            </a:r>
          </a:p>
          <a:p>
            <a:pPr marL="285750" indent="-285750">
              <a:buFont typeface="Arial" panose="020B0604020202020204" pitchFamily="34" charset="0"/>
              <a:buChar char="•"/>
            </a:pPr>
            <a:r>
              <a:rPr lang="en-US" dirty="0"/>
              <a:t>Monolithic systems</a:t>
            </a:r>
          </a:p>
          <a:p>
            <a:pPr marL="285750" indent="-285750">
              <a:buFont typeface="Arial" panose="020B0604020202020204" pitchFamily="34" charset="0"/>
              <a:buChar char="•"/>
            </a:pPr>
            <a:r>
              <a:rPr lang="en-US" dirty="0"/>
              <a:t>Integration as required</a:t>
            </a:r>
          </a:p>
          <a:p>
            <a:pPr marL="285750" indent="-285750">
              <a:buFont typeface="Arial" panose="020B0604020202020204" pitchFamily="34" charset="0"/>
              <a:buChar char="•"/>
            </a:pPr>
            <a:r>
              <a:rPr lang="en-US" dirty="0"/>
              <a:t>Horizontal teams</a:t>
            </a:r>
          </a:p>
        </p:txBody>
      </p:sp>
      <p:sp>
        <p:nvSpPr>
          <p:cNvPr id="4" name="Title 3">
            <a:extLst>
              <a:ext uri="{FF2B5EF4-FFF2-40B4-BE49-F238E27FC236}">
                <a16:creationId xmlns:a16="http://schemas.microsoft.com/office/drawing/2014/main" id="{EA1B3F76-5D00-6D4F-828F-CF002744F4F3}"/>
              </a:ext>
            </a:extLst>
          </p:cNvPr>
          <p:cNvSpPr>
            <a:spLocks noGrp="1"/>
          </p:cNvSpPr>
          <p:nvPr>
            <p:ph type="ctrTitle"/>
          </p:nvPr>
        </p:nvSpPr>
        <p:spPr/>
        <p:txBody>
          <a:bodyPr/>
          <a:lstStyle/>
          <a:p>
            <a:r>
              <a:rPr lang="en-US" dirty="0">
                <a:solidFill>
                  <a:schemeClr val="accent4">
                    <a:lumMod val="75000"/>
                  </a:schemeClr>
                </a:solidFill>
              </a:rPr>
              <a:t>Integrations vs API products</a:t>
            </a:r>
          </a:p>
        </p:txBody>
      </p:sp>
      <p:sp>
        <p:nvSpPr>
          <p:cNvPr id="5" name="Content Placeholder 1">
            <a:extLst>
              <a:ext uri="{FF2B5EF4-FFF2-40B4-BE49-F238E27FC236}">
                <a16:creationId xmlns:a16="http://schemas.microsoft.com/office/drawing/2014/main" id="{3055A556-5E40-B248-A773-32F7BE933936}"/>
              </a:ext>
            </a:extLst>
          </p:cNvPr>
          <p:cNvSpPr txBox="1">
            <a:spLocks/>
          </p:cNvSpPr>
          <p:nvPr/>
        </p:nvSpPr>
        <p:spPr>
          <a:xfrm>
            <a:off x="6622971" y="1860059"/>
            <a:ext cx="4577413" cy="442861"/>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Clr>
                <a:schemeClr val="accent3"/>
              </a:buClr>
              <a:buFont typeface="Arial" panose="020B0604020202020204" pitchFamily="34" charset="0"/>
              <a:buNone/>
              <a:defRPr sz="1600" b="1" i="0" kern="1200">
                <a:solidFill>
                  <a:schemeClr val="tx1">
                    <a:lumMod val="75000"/>
                    <a:lumOff val="25000"/>
                  </a:schemeClr>
                </a:solidFill>
                <a:latin typeface="Roboto" charset="0"/>
                <a:ea typeface="Roboto" charset="0"/>
                <a:cs typeface="Roboto" charset="0"/>
              </a:defRPr>
            </a:lvl1pPr>
            <a:lvl2pPr marL="457238" indent="0" algn="l" defTabSz="914400" rtl="0" eaLnBrk="1" latinLnBrk="0" hangingPunct="1">
              <a:lnSpc>
                <a:spcPct val="90000"/>
              </a:lnSpc>
              <a:spcBef>
                <a:spcPts val="500"/>
              </a:spcBef>
              <a:buClr>
                <a:schemeClr val="bg1"/>
              </a:buClr>
              <a:buFont typeface="Arial" panose="020B0604020202020204" pitchFamily="34" charset="0"/>
              <a:buNone/>
              <a:defRPr sz="1600" b="0" i="0" kern="1200">
                <a:solidFill>
                  <a:schemeClr val="bg1"/>
                </a:solidFill>
                <a:latin typeface="Roboto" charset="0"/>
                <a:ea typeface="Roboto" charset="0"/>
                <a:cs typeface="Roboto" charset="0"/>
              </a:defRPr>
            </a:lvl2pPr>
            <a:lvl3pPr marL="914476" indent="0" algn="l" defTabSz="914400" rtl="0" eaLnBrk="1" latinLnBrk="0" hangingPunct="1">
              <a:lnSpc>
                <a:spcPct val="90000"/>
              </a:lnSpc>
              <a:spcBef>
                <a:spcPts val="500"/>
              </a:spcBef>
              <a:buClr>
                <a:schemeClr val="bg1"/>
              </a:buClr>
              <a:buFont typeface="Arial" panose="020B0604020202020204" pitchFamily="34" charset="0"/>
              <a:buNone/>
              <a:defRPr sz="1600" b="0" i="0" kern="1200">
                <a:solidFill>
                  <a:schemeClr val="bg1"/>
                </a:solidFill>
                <a:latin typeface="Roboto" charset="0"/>
                <a:ea typeface="Roboto" charset="0"/>
                <a:cs typeface="Roboto" charset="0"/>
              </a:defRPr>
            </a:lvl3pPr>
            <a:lvl4pPr marL="1371714" indent="0" algn="l" defTabSz="914400" rtl="0" eaLnBrk="1" latinLnBrk="0" hangingPunct="1">
              <a:lnSpc>
                <a:spcPct val="90000"/>
              </a:lnSpc>
              <a:spcBef>
                <a:spcPts val="500"/>
              </a:spcBef>
              <a:buClr>
                <a:schemeClr val="bg1"/>
              </a:buClr>
              <a:buFont typeface="Arial" panose="020B0604020202020204" pitchFamily="34" charset="0"/>
              <a:buNone/>
              <a:defRPr sz="1600" b="0" i="0" kern="1200">
                <a:solidFill>
                  <a:schemeClr val="bg1"/>
                </a:solidFill>
                <a:latin typeface="Roboto" charset="0"/>
                <a:ea typeface="Roboto" charset="0"/>
                <a:cs typeface="Roboto" charset="0"/>
              </a:defRPr>
            </a:lvl4pPr>
            <a:lvl5pPr marL="2057542" indent="-228589" algn="l" defTabSz="914400" rtl="0" eaLnBrk="1" latinLnBrk="0" hangingPunct="1">
              <a:lnSpc>
                <a:spcPct val="90000"/>
              </a:lnSpc>
              <a:spcBef>
                <a:spcPts val="500"/>
              </a:spcBef>
              <a:buClr>
                <a:schemeClr val="bg1"/>
              </a:buClr>
              <a:buFont typeface="Arial" panose="020B0604020202020204" pitchFamily="34" charset="0"/>
              <a:buChar char="•"/>
              <a:defRPr sz="1600" b="0" i="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API Product -  Demand side thinking</a:t>
            </a:r>
          </a:p>
          <a:p>
            <a:endParaRPr lang="en-US" dirty="0"/>
          </a:p>
        </p:txBody>
      </p:sp>
      <p:sp>
        <p:nvSpPr>
          <p:cNvPr id="6" name="Content Placeholder 2">
            <a:extLst>
              <a:ext uri="{FF2B5EF4-FFF2-40B4-BE49-F238E27FC236}">
                <a16:creationId xmlns:a16="http://schemas.microsoft.com/office/drawing/2014/main" id="{E9EEB061-7B1B-1D40-8DE8-6E7E15691A00}"/>
              </a:ext>
            </a:extLst>
          </p:cNvPr>
          <p:cNvSpPr txBox="1">
            <a:spLocks/>
          </p:cNvSpPr>
          <p:nvPr/>
        </p:nvSpPr>
        <p:spPr>
          <a:xfrm>
            <a:off x="6622971" y="2322189"/>
            <a:ext cx="4577413" cy="3261703"/>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defRPr sz="1600" b="0" i="0" kern="1200">
                <a:solidFill>
                  <a:schemeClr val="tx1">
                    <a:lumMod val="75000"/>
                    <a:lumOff val="25000"/>
                  </a:schemeClr>
                </a:solidFill>
                <a:latin typeface="Roboto" charset="0"/>
                <a:ea typeface="Roboto" charset="0"/>
                <a:cs typeface="Roboto" charset="0"/>
              </a:defRPr>
            </a:lvl1pPr>
            <a:lvl2pPr marL="685832" indent="-228594" algn="l" defTabSz="914400" rtl="0" eaLnBrk="1" latinLnBrk="0" hangingPunct="1">
              <a:lnSpc>
                <a:spcPct val="90000"/>
              </a:lnSpc>
              <a:spcBef>
                <a:spcPts val="500"/>
              </a:spcBef>
              <a:buClr>
                <a:schemeClr val="tx1">
                  <a:lumMod val="75000"/>
                  <a:lumOff val="25000"/>
                </a:schemeClr>
              </a:buClr>
              <a:buFont typeface="Arial" panose="020B0604020202020204" pitchFamily="34" charset="0"/>
              <a:buChar char="•"/>
              <a:defRPr sz="1600" b="0" i="0" kern="1200">
                <a:solidFill>
                  <a:schemeClr val="tx1">
                    <a:lumMod val="75000"/>
                    <a:lumOff val="25000"/>
                  </a:schemeClr>
                </a:solidFill>
                <a:latin typeface="Roboto" charset="0"/>
                <a:ea typeface="Roboto" charset="0"/>
                <a:cs typeface="Roboto" charset="0"/>
              </a:defRPr>
            </a:lvl2pPr>
            <a:lvl3pPr marL="1143070" indent="-228594" algn="l" defTabSz="914400" rtl="0" eaLnBrk="1" latinLnBrk="0" hangingPunct="1">
              <a:lnSpc>
                <a:spcPct val="90000"/>
              </a:lnSpc>
              <a:spcBef>
                <a:spcPts val="500"/>
              </a:spcBef>
              <a:buClr>
                <a:schemeClr val="tx1">
                  <a:lumMod val="75000"/>
                  <a:lumOff val="25000"/>
                </a:schemeClr>
              </a:buClr>
              <a:buFont typeface="Arial" panose="020B0604020202020204" pitchFamily="34" charset="0"/>
              <a:buChar char="•"/>
              <a:defRPr sz="1600" b="0" i="0" kern="1200">
                <a:solidFill>
                  <a:schemeClr val="tx1">
                    <a:lumMod val="75000"/>
                    <a:lumOff val="25000"/>
                  </a:schemeClr>
                </a:solidFill>
                <a:latin typeface="Roboto" charset="0"/>
                <a:ea typeface="Roboto" charset="0"/>
                <a:cs typeface="Roboto" charset="0"/>
              </a:defRPr>
            </a:lvl3pPr>
            <a:lvl4pPr marL="1600308" indent="-228594" algn="l" defTabSz="914400" rtl="0" eaLnBrk="1" latinLnBrk="0" hangingPunct="1">
              <a:lnSpc>
                <a:spcPct val="90000"/>
              </a:lnSpc>
              <a:spcBef>
                <a:spcPts val="500"/>
              </a:spcBef>
              <a:buClr>
                <a:schemeClr val="tx1">
                  <a:lumMod val="75000"/>
                  <a:lumOff val="25000"/>
                </a:schemeClr>
              </a:buClr>
              <a:buFont typeface="Arial" panose="020B0604020202020204" pitchFamily="34" charset="0"/>
              <a:buChar char="•"/>
              <a:defRPr sz="1600" b="0" i="0" kern="1200">
                <a:solidFill>
                  <a:schemeClr val="tx1">
                    <a:lumMod val="75000"/>
                    <a:lumOff val="25000"/>
                  </a:schemeClr>
                </a:solidFill>
                <a:latin typeface="Roboto" charset="0"/>
                <a:ea typeface="Roboto" charset="0"/>
                <a:cs typeface="Roboto" charset="0"/>
              </a:defRPr>
            </a:lvl4pPr>
            <a:lvl5pPr marL="2057547" indent="-228594" algn="l" defTabSz="914400" rtl="0" eaLnBrk="1" latinLnBrk="0" hangingPunct="1">
              <a:lnSpc>
                <a:spcPct val="90000"/>
              </a:lnSpc>
              <a:spcBef>
                <a:spcPts val="500"/>
              </a:spcBef>
              <a:buClr>
                <a:schemeClr val="tx1">
                  <a:lumMod val="75000"/>
                  <a:lumOff val="25000"/>
                </a:schemeClr>
              </a:buClr>
              <a:buFont typeface="Arial" panose="020B0604020202020204" pitchFamily="34" charset="0"/>
              <a:buChar char="•"/>
              <a:defRPr sz="1600" b="0" i="0" kern="1200">
                <a:solidFill>
                  <a:schemeClr val="tx1">
                    <a:lumMod val="75000"/>
                    <a:lumOff val="25000"/>
                  </a:schemeClr>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Consumer oriented</a:t>
            </a:r>
          </a:p>
          <a:p>
            <a:pPr marL="285750" indent="-285750">
              <a:buFont typeface="Arial" panose="020B0604020202020204" pitchFamily="34" charset="0"/>
              <a:buChar char="•"/>
            </a:pPr>
            <a:r>
              <a:rPr lang="en-US" dirty="0"/>
              <a:t>Continually Managed Product</a:t>
            </a:r>
          </a:p>
          <a:p>
            <a:pPr marL="285750" indent="-285750">
              <a:buFont typeface="Arial" panose="020B0604020202020204" pitchFamily="34" charset="0"/>
              <a:buChar char="•"/>
            </a:pPr>
            <a:r>
              <a:rPr lang="en-US" dirty="0"/>
              <a:t>Self-service consumable</a:t>
            </a:r>
          </a:p>
          <a:p>
            <a:pPr marL="285750" indent="-285750">
              <a:buFont typeface="Arial" panose="020B0604020202020204" pitchFamily="34" charset="0"/>
              <a:buChar char="•"/>
            </a:pPr>
            <a:r>
              <a:rPr lang="en-US" dirty="0"/>
              <a:t>Elastic infinite resources</a:t>
            </a:r>
          </a:p>
          <a:p>
            <a:pPr marL="285750" indent="-285750">
              <a:buFont typeface="Arial" panose="020B0604020202020204" pitchFamily="34" charset="0"/>
              <a:buChar char="•"/>
            </a:pPr>
            <a:r>
              <a:rPr lang="en-US" dirty="0"/>
              <a:t>Productized digital resources</a:t>
            </a:r>
          </a:p>
          <a:p>
            <a:pPr marL="285750" indent="-285750">
              <a:buFont typeface="Arial" panose="020B0604020202020204" pitchFamily="34" charset="0"/>
              <a:buChar char="•"/>
            </a:pPr>
            <a:r>
              <a:rPr lang="en-US" dirty="0"/>
              <a:t>Composable processes</a:t>
            </a:r>
          </a:p>
          <a:p>
            <a:pPr marL="285750" indent="-285750">
              <a:buFont typeface="Arial" panose="020B0604020202020204" pitchFamily="34" charset="0"/>
              <a:buChar char="•"/>
            </a:pPr>
            <a:r>
              <a:rPr lang="en-US" dirty="0"/>
              <a:t>Microservices</a:t>
            </a:r>
          </a:p>
          <a:p>
            <a:pPr marL="285750" indent="-285750">
              <a:buFont typeface="Arial" panose="020B0604020202020204" pitchFamily="34" charset="0"/>
              <a:buChar char="•"/>
            </a:pPr>
            <a:r>
              <a:rPr lang="en-US" dirty="0"/>
              <a:t>API as a product channel;</a:t>
            </a:r>
          </a:p>
          <a:p>
            <a:pPr marL="285750" indent="-285750">
              <a:buFont typeface="Arial" panose="020B0604020202020204" pitchFamily="34" charset="0"/>
              <a:buChar char="•"/>
            </a:pPr>
            <a:r>
              <a:rPr lang="en-US" dirty="0"/>
              <a:t>Multi-functional teams</a:t>
            </a:r>
          </a:p>
        </p:txBody>
      </p:sp>
    </p:spTree>
    <p:extLst>
      <p:ext uri="{BB962C8B-B14F-4D97-AF65-F5344CB8AC3E}">
        <p14:creationId xmlns:p14="http://schemas.microsoft.com/office/powerpoint/2010/main" val="143742447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8E08-935F-254D-B591-E9EE7E769EDD}"/>
              </a:ext>
            </a:extLst>
          </p:cNvPr>
          <p:cNvSpPr>
            <a:spLocks noGrp="1"/>
          </p:cNvSpPr>
          <p:nvPr>
            <p:ph type="ctrTitle"/>
          </p:nvPr>
        </p:nvSpPr>
        <p:spPr>
          <a:xfrm>
            <a:off x="1523999" y="3505201"/>
            <a:ext cx="9144000" cy="1719944"/>
          </a:xfrm>
        </p:spPr>
        <p:txBody>
          <a:bodyPr/>
          <a:lstStyle/>
          <a:p>
            <a:r>
              <a:rPr lang="en-US" dirty="0">
                <a:solidFill>
                  <a:schemeClr val="bg1"/>
                </a:solidFill>
              </a:rPr>
              <a:t>Considerations for building API products</a:t>
            </a:r>
          </a:p>
        </p:txBody>
      </p:sp>
    </p:spTree>
    <p:extLst>
      <p:ext uri="{BB962C8B-B14F-4D97-AF65-F5344CB8AC3E}">
        <p14:creationId xmlns:p14="http://schemas.microsoft.com/office/powerpoint/2010/main" val="121081533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2431-39F9-F947-91F4-912722C81274}"/>
              </a:ext>
            </a:extLst>
          </p:cNvPr>
          <p:cNvSpPr>
            <a:spLocks noGrp="1"/>
          </p:cNvSpPr>
          <p:nvPr>
            <p:ph type="title"/>
          </p:nvPr>
        </p:nvSpPr>
        <p:spPr/>
        <p:txBody>
          <a:bodyPr/>
          <a:lstStyle/>
          <a:p>
            <a:r>
              <a:rPr lang="en-US" dirty="0"/>
              <a:t>1. Start with the consumer in mind</a:t>
            </a:r>
          </a:p>
        </p:txBody>
      </p:sp>
      <p:sp>
        <p:nvSpPr>
          <p:cNvPr id="3" name="Content Placeholder 2">
            <a:extLst>
              <a:ext uri="{FF2B5EF4-FFF2-40B4-BE49-F238E27FC236}">
                <a16:creationId xmlns:a16="http://schemas.microsoft.com/office/drawing/2014/main" id="{E0547974-F976-1349-9F01-847094A968DB}"/>
              </a:ext>
            </a:extLst>
          </p:cNvPr>
          <p:cNvSpPr>
            <a:spLocks noGrp="1"/>
          </p:cNvSpPr>
          <p:nvPr>
            <p:ph idx="1"/>
          </p:nvPr>
        </p:nvSpPr>
        <p:spPr/>
        <p:txBody>
          <a:bodyPr/>
          <a:lstStyle/>
          <a:p>
            <a:pPr marL="0" indent="0">
              <a:buNone/>
            </a:pPr>
            <a:r>
              <a:rPr lang="en-US" sz="2400" dirty="0"/>
              <a:t>Design Thinking</a:t>
            </a:r>
          </a:p>
          <a:p>
            <a:pPr marL="0" indent="0">
              <a:buNone/>
            </a:pPr>
            <a:endParaRPr lang="en-US" dirty="0"/>
          </a:p>
          <a:p>
            <a:pPr marL="0" indent="0">
              <a:buNone/>
            </a:pPr>
            <a:r>
              <a:rPr lang="en-US" dirty="0"/>
              <a:t>Definition: The design-thinking ideology asserts that a hands-on, user-centric approach to problem solving can lead to </a:t>
            </a:r>
            <a:r>
              <a:rPr lang="en-US" b="1" dirty="0"/>
              <a:t>innovation</a:t>
            </a:r>
            <a:r>
              <a:rPr lang="en-US" dirty="0"/>
              <a:t>, and innovation can lead to differentiation and </a:t>
            </a:r>
            <a:r>
              <a:rPr lang="en-US" b="1" dirty="0"/>
              <a:t>competitive advantage</a:t>
            </a:r>
            <a:r>
              <a:rPr lang="en-US" dirty="0"/>
              <a:t>.</a:t>
            </a:r>
          </a:p>
        </p:txBody>
      </p:sp>
      <p:sp>
        <p:nvSpPr>
          <p:cNvPr id="4" name="Slide Number Placeholder 3">
            <a:extLst>
              <a:ext uri="{FF2B5EF4-FFF2-40B4-BE49-F238E27FC236}">
                <a16:creationId xmlns:a16="http://schemas.microsoft.com/office/drawing/2014/main" id="{D25A7A10-7769-2040-8D1E-2786D6B16F10}"/>
              </a:ext>
            </a:extLst>
          </p:cNvPr>
          <p:cNvSpPr>
            <a:spLocks noGrp="1"/>
          </p:cNvSpPr>
          <p:nvPr>
            <p:ph type="sldNum" sz="quarter" idx="12"/>
          </p:nvPr>
        </p:nvSpPr>
        <p:spPr/>
        <p:txBody>
          <a:bodyPr/>
          <a:lstStyle/>
          <a:p>
            <a:fld id="{2172A07E-50BC-E24B-BA78-056115A2A14A}" type="slidenum">
              <a:rPr lang="en-US" smtClean="0"/>
              <a:t>15</a:t>
            </a:fld>
            <a:endParaRPr lang="en-US"/>
          </a:p>
        </p:txBody>
      </p:sp>
    </p:spTree>
    <p:extLst>
      <p:ext uri="{BB962C8B-B14F-4D97-AF65-F5344CB8AC3E}">
        <p14:creationId xmlns:p14="http://schemas.microsoft.com/office/powerpoint/2010/main" val="671583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99BFF-FDDE-8641-A0FA-4B71148530BA}"/>
              </a:ext>
            </a:extLst>
          </p:cNvPr>
          <p:cNvSpPr>
            <a:spLocks noGrp="1"/>
          </p:cNvSpPr>
          <p:nvPr>
            <p:ph type="sldNum" sz="quarter" idx="12"/>
          </p:nvPr>
        </p:nvSpPr>
        <p:spPr/>
        <p:txBody>
          <a:bodyPr/>
          <a:lstStyle/>
          <a:p>
            <a:fld id="{2172A07E-50BC-E24B-BA78-056115A2A14A}" type="slidenum">
              <a:rPr lang="en-US" smtClean="0"/>
              <a:pPr/>
              <a:t>16</a:t>
            </a:fld>
            <a:endParaRPr lang="en-US" dirty="0"/>
          </a:p>
        </p:txBody>
      </p:sp>
      <p:pic>
        <p:nvPicPr>
          <p:cNvPr id="3" name="Picture 2">
            <a:extLst>
              <a:ext uri="{FF2B5EF4-FFF2-40B4-BE49-F238E27FC236}">
                <a16:creationId xmlns:a16="http://schemas.microsoft.com/office/drawing/2014/main" id="{C17F8B52-66A7-6C42-BB2B-7DD437F59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4657" y="928197"/>
            <a:ext cx="9065316" cy="5205518"/>
          </a:xfrm>
          <a:prstGeom prst="rect">
            <a:avLst/>
          </a:prstGeom>
        </p:spPr>
      </p:pic>
    </p:spTree>
    <p:extLst>
      <p:ext uri="{BB962C8B-B14F-4D97-AF65-F5344CB8AC3E}">
        <p14:creationId xmlns:p14="http://schemas.microsoft.com/office/powerpoint/2010/main" val="329392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624B-6A94-314A-AFC0-7850286198D2}"/>
              </a:ext>
            </a:extLst>
          </p:cNvPr>
          <p:cNvSpPr>
            <a:spLocks noGrp="1"/>
          </p:cNvSpPr>
          <p:nvPr>
            <p:ph type="title"/>
          </p:nvPr>
        </p:nvSpPr>
        <p:spPr/>
        <p:txBody>
          <a:bodyPr/>
          <a:lstStyle/>
          <a:p>
            <a:r>
              <a:rPr lang="en-US" dirty="0"/>
              <a:t>2. Manage like a product</a:t>
            </a:r>
          </a:p>
        </p:txBody>
      </p:sp>
      <p:sp>
        <p:nvSpPr>
          <p:cNvPr id="3" name="Content Placeholder 2">
            <a:extLst>
              <a:ext uri="{FF2B5EF4-FFF2-40B4-BE49-F238E27FC236}">
                <a16:creationId xmlns:a16="http://schemas.microsoft.com/office/drawing/2014/main" id="{C5774CC5-AA0D-0543-82F3-9D4528832F82}"/>
              </a:ext>
            </a:extLst>
          </p:cNvPr>
          <p:cNvSpPr>
            <a:spLocks noGrp="1"/>
          </p:cNvSpPr>
          <p:nvPr>
            <p:ph idx="1"/>
          </p:nvPr>
        </p:nvSpPr>
        <p:spPr/>
        <p:txBody>
          <a:bodyPr/>
          <a:lstStyle/>
          <a:p>
            <a:r>
              <a:rPr lang="en-US" dirty="0"/>
              <a:t>Funded annually based on value derived</a:t>
            </a:r>
          </a:p>
          <a:p>
            <a:r>
              <a:rPr lang="en-US" dirty="0"/>
              <a:t>Has an API Product Manager</a:t>
            </a:r>
          </a:p>
          <a:p>
            <a:r>
              <a:rPr lang="en-US" dirty="0"/>
              <a:t>Multi-function team</a:t>
            </a:r>
          </a:p>
          <a:p>
            <a:r>
              <a:rPr lang="en-US" dirty="0"/>
              <a:t>DevOps Delivery</a:t>
            </a:r>
          </a:p>
        </p:txBody>
      </p:sp>
      <p:sp>
        <p:nvSpPr>
          <p:cNvPr id="4" name="Slide Number Placeholder 3">
            <a:extLst>
              <a:ext uri="{FF2B5EF4-FFF2-40B4-BE49-F238E27FC236}">
                <a16:creationId xmlns:a16="http://schemas.microsoft.com/office/drawing/2014/main" id="{7E6A012F-6642-0644-8B13-F66D69CAF7BF}"/>
              </a:ext>
            </a:extLst>
          </p:cNvPr>
          <p:cNvSpPr>
            <a:spLocks noGrp="1"/>
          </p:cNvSpPr>
          <p:nvPr>
            <p:ph type="sldNum" sz="quarter" idx="12"/>
          </p:nvPr>
        </p:nvSpPr>
        <p:spPr/>
        <p:txBody>
          <a:bodyPr/>
          <a:lstStyle/>
          <a:p>
            <a:fld id="{2172A07E-50BC-E24B-BA78-056115A2A14A}" type="slidenum">
              <a:rPr lang="en-US" smtClean="0"/>
              <a:t>17</a:t>
            </a:fld>
            <a:endParaRPr lang="en-US"/>
          </a:p>
        </p:txBody>
      </p:sp>
    </p:spTree>
    <p:extLst>
      <p:ext uri="{BB962C8B-B14F-4D97-AF65-F5344CB8AC3E}">
        <p14:creationId xmlns:p14="http://schemas.microsoft.com/office/powerpoint/2010/main" val="3447242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5C0-C568-0445-8542-547DDCD124C5}"/>
              </a:ext>
            </a:extLst>
          </p:cNvPr>
          <p:cNvSpPr>
            <a:spLocks noGrp="1"/>
          </p:cNvSpPr>
          <p:nvPr>
            <p:ph type="title"/>
          </p:nvPr>
        </p:nvSpPr>
        <p:spPr/>
        <p:txBody>
          <a:bodyPr/>
          <a:lstStyle/>
          <a:p>
            <a:r>
              <a:rPr lang="en-US" dirty="0"/>
              <a:t>3. Manage the API Lifecycle and API Roadmap</a:t>
            </a:r>
          </a:p>
        </p:txBody>
      </p:sp>
      <p:sp>
        <p:nvSpPr>
          <p:cNvPr id="3" name="Slide Number Placeholder 2">
            <a:extLst>
              <a:ext uri="{FF2B5EF4-FFF2-40B4-BE49-F238E27FC236}">
                <a16:creationId xmlns:a16="http://schemas.microsoft.com/office/drawing/2014/main" id="{C2E961E0-F193-E849-BF9A-6C2AFB5914C1}"/>
              </a:ext>
            </a:extLst>
          </p:cNvPr>
          <p:cNvSpPr>
            <a:spLocks noGrp="1"/>
          </p:cNvSpPr>
          <p:nvPr>
            <p:ph type="sldNum" sz="quarter" idx="12"/>
          </p:nvPr>
        </p:nvSpPr>
        <p:spPr/>
        <p:txBody>
          <a:bodyPr/>
          <a:lstStyle/>
          <a:p>
            <a:fld id="{2172A07E-50BC-E24B-BA78-056115A2A14A}" type="slidenum">
              <a:rPr lang="en-US" smtClean="0"/>
              <a:t>18</a:t>
            </a:fld>
            <a:endParaRPr lang="en-US"/>
          </a:p>
        </p:txBody>
      </p:sp>
      <p:grpSp>
        <p:nvGrpSpPr>
          <p:cNvPr id="6" name="Group 5">
            <a:extLst>
              <a:ext uri="{FF2B5EF4-FFF2-40B4-BE49-F238E27FC236}">
                <a16:creationId xmlns:a16="http://schemas.microsoft.com/office/drawing/2014/main" id="{8C310156-D582-BC4B-9679-BE5BEED034C9}"/>
              </a:ext>
            </a:extLst>
          </p:cNvPr>
          <p:cNvGrpSpPr/>
          <p:nvPr/>
        </p:nvGrpSpPr>
        <p:grpSpPr>
          <a:xfrm>
            <a:off x="876140" y="1690688"/>
            <a:ext cx="10439720" cy="4148143"/>
            <a:chOff x="503583" y="1470992"/>
            <a:chExt cx="8374946" cy="2985024"/>
          </a:xfrm>
        </p:grpSpPr>
        <p:pic>
          <p:nvPicPr>
            <p:cNvPr id="4" name="Picture 3">
              <a:extLst>
                <a:ext uri="{FF2B5EF4-FFF2-40B4-BE49-F238E27FC236}">
                  <a16:creationId xmlns:a16="http://schemas.microsoft.com/office/drawing/2014/main" id="{FC9B501E-3AA4-E247-A4AC-73D4D3EAFFA5}"/>
                </a:ext>
              </a:extLst>
            </p:cNvPr>
            <p:cNvPicPr>
              <a:picLocks noChangeAspect="1"/>
            </p:cNvPicPr>
            <p:nvPr/>
          </p:nvPicPr>
          <p:blipFill>
            <a:blip r:embed="rId3"/>
            <a:stretch>
              <a:fillRect/>
            </a:stretch>
          </p:blipFill>
          <p:spPr>
            <a:xfrm>
              <a:off x="503583" y="1470992"/>
              <a:ext cx="4189473" cy="2985024"/>
            </a:xfrm>
            <a:prstGeom prst="rect">
              <a:avLst/>
            </a:prstGeom>
          </p:spPr>
        </p:pic>
        <p:pic>
          <p:nvPicPr>
            <p:cNvPr id="5" name="Picture 4">
              <a:extLst>
                <a:ext uri="{FF2B5EF4-FFF2-40B4-BE49-F238E27FC236}">
                  <a16:creationId xmlns:a16="http://schemas.microsoft.com/office/drawing/2014/main" id="{B8FEA125-33E3-3549-9DC0-D61B6A6D48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1026" y="1589313"/>
              <a:ext cx="4147503" cy="2371549"/>
            </a:xfrm>
            <a:prstGeom prst="rect">
              <a:avLst/>
            </a:prstGeom>
          </p:spPr>
        </p:pic>
      </p:grpSp>
    </p:spTree>
    <p:extLst>
      <p:ext uri="{BB962C8B-B14F-4D97-AF65-F5344CB8AC3E}">
        <p14:creationId xmlns:p14="http://schemas.microsoft.com/office/powerpoint/2010/main" val="240582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A4D9-CB6D-6E40-B470-2371B5CAD26E}"/>
              </a:ext>
            </a:extLst>
          </p:cNvPr>
          <p:cNvSpPr>
            <a:spLocks noGrp="1"/>
          </p:cNvSpPr>
          <p:nvPr>
            <p:ph type="title"/>
          </p:nvPr>
        </p:nvSpPr>
        <p:spPr/>
        <p:txBody>
          <a:bodyPr/>
          <a:lstStyle/>
          <a:p>
            <a:r>
              <a:rPr lang="en-US" dirty="0"/>
              <a:t>4. API versioning</a:t>
            </a:r>
          </a:p>
        </p:txBody>
      </p:sp>
      <p:sp>
        <p:nvSpPr>
          <p:cNvPr id="3" name="Content Placeholder 2">
            <a:extLst>
              <a:ext uri="{FF2B5EF4-FFF2-40B4-BE49-F238E27FC236}">
                <a16:creationId xmlns:a16="http://schemas.microsoft.com/office/drawing/2014/main" id="{F693A257-A545-394D-A6EC-3069B13A7412}"/>
              </a:ext>
            </a:extLst>
          </p:cNvPr>
          <p:cNvSpPr>
            <a:spLocks noGrp="1"/>
          </p:cNvSpPr>
          <p:nvPr>
            <p:ph idx="1"/>
          </p:nvPr>
        </p:nvSpPr>
        <p:spPr/>
        <p:txBody>
          <a:bodyPr/>
          <a:lstStyle/>
          <a:p>
            <a:pPr marL="0" indent="0">
              <a:buNone/>
            </a:pPr>
            <a:r>
              <a:rPr lang="en-US" dirty="0"/>
              <a:t>When to Version</a:t>
            </a:r>
          </a:p>
          <a:p>
            <a:r>
              <a:rPr lang="en-US" dirty="0"/>
              <a:t>A change in the format of the response data for one or more calls</a:t>
            </a:r>
          </a:p>
          <a:p>
            <a:r>
              <a:rPr lang="en-US" dirty="0"/>
              <a:t>A change in the response type (i.e. changing an integer to a float)</a:t>
            </a:r>
          </a:p>
          <a:p>
            <a:r>
              <a:rPr lang="en-US" dirty="0"/>
              <a:t>Removing any part of the API</a:t>
            </a:r>
          </a:p>
          <a:p>
            <a:endParaRPr lang="en-US" dirty="0"/>
          </a:p>
          <a:p>
            <a:pPr marL="0" indent="0">
              <a:buNone/>
            </a:pPr>
            <a:r>
              <a:rPr lang="en-US" dirty="0"/>
              <a:t>How to Version</a:t>
            </a:r>
          </a:p>
          <a:p>
            <a:r>
              <a:rPr lang="en-US" dirty="0"/>
              <a:t>URI Versioning</a:t>
            </a:r>
          </a:p>
          <a:p>
            <a:r>
              <a:rPr lang="en-US" dirty="0"/>
              <a:t>Versioning using a Custom Request Header</a:t>
            </a:r>
          </a:p>
          <a:p>
            <a:r>
              <a:rPr lang="en-US" dirty="0"/>
              <a:t>Versioning using Accept Header</a:t>
            </a:r>
          </a:p>
        </p:txBody>
      </p:sp>
      <p:sp>
        <p:nvSpPr>
          <p:cNvPr id="4" name="Slide Number Placeholder 3">
            <a:extLst>
              <a:ext uri="{FF2B5EF4-FFF2-40B4-BE49-F238E27FC236}">
                <a16:creationId xmlns:a16="http://schemas.microsoft.com/office/drawing/2014/main" id="{EBBD0BDC-2D54-8E42-9FDA-0CF4EA317E36}"/>
              </a:ext>
            </a:extLst>
          </p:cNvPr>
          <p:cNvSpPr>
            <a:spLocks noGrp="1"/>
          </p:cNvSpPr>
          <p:nvPr>
            <p:ph type="sldNum" sz="quarter" idx="12"/>
          </p:nvPr>
        </p:nvSpPr>
        <p:spPr/>
        <p:txBody>
          <a:bodyPr/>
          <a:lstStyle/>
          <a:p>
            <a:fld id="{2172A07E-50BC-E24B-BA78-056115A2A14A}" type="slidenum">
              <a:rPr lang="en-US" smtClean="0"/>
              <a:t>19</a:t>
            </a:fld>
            <a:endParaRPr lang="en-US"/>
          </a:p>
        </p:txBody>
      </p:sp>
    </p:spTree>
    <p:extLst>
      <p:ext uri="{BB962C8B-B14F-4D97-AF65-F5344CB8AC3E}">
        <p14:creationId xmlns:p14="http://schemas.microsoft.com/office/powerpoint/2010/main" val="412376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F74AE6-FCBE-9942-A65D-BB9C1EE08FFF}"/>
              </a:ext>
            </a:extLst>
          </p:cNvPr>
          <p:cNvSpPr>
            <a:spLocks noGrp="1"/>
          </p:cNvSpPr>
          <p:nvPr>
            <p:ph type="body" sz="quarter" idx="10"/>
          </p:nvPr>
        </p:nvSpPr>
        <p:spPr/>
        <p:txBody>
          <a:bodyPr/>
          <a:lstStyle/>
          <a:p>
            <a:endParaRPr lang="en-US"/>
          </a:p>
        </p:txBody>
      </p:sp>
      <p:cxnSp>
        <p:nvCxnSpPr>
          <p:cNvPr id="10" name="Straight Connector 9">
            <a:extLst>
              <a:ext uri="{FF2B5EF4-FFF2-40B4-BE49-F238E27FC236}">
                <a16:creationId xmlns:a16="http://schemas.microsoft.com/office/drawing/2014/main" id="{18ED03EF-404B-2D48-A695-539CB8607B0D}"/>
              </a:ext>
            </a:extLst>
          </p:cNvPr>
          <p:cNvCxnSpPr>
            <a:cxnSpLocks/>
          </p:cNvCxnSpPr>
          <p:nvPr/>
        </p:nvCxnSpPr>
        <p:spPr>
          <a:xfrm>
            <a:off x="3913136" y="3681037"/>
            <a:ext cx="435456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7EF62F71-E2EC-F241-A326-6C4CAC479F48}"/>
              </a:ext>
            </a:extLst>
          </p:cNvPr>
          <p:cNvSpPr>
            <a:spLocks noGrp="1"/>
          </p:cNvSpPr>
          <p:nvPr>
            <p:ph type="ctrTitle"/>
          </p:nvPr>
        </p:nvSpPr>
        <p:spPr>
          <a:xfrm>
            <a:off x="3798886" y="3200401"/>
            <a:ext cx="9144000" cy="435026"/>
          </a:xfrm>
        </p:spPr>
        <p:txBody>
          <a:bodyPr>
            <a:noAutofit/>
          </a:bodyPr>
          <a:lstStyle/>
          <a:p>
            <a:r>
              <a:rPr lang="en-US" sz="2600" dirty="0"/>
              <a:t>APIs as Products</a:t>
            </a:r>
            <a:endParaRPr lang="en-US" sz="2600" dirty="0">
              <a:solidFill>
                <a:schemeClr val="bg1"/>
              </a:solidFill>
            </a:endParaRPr>
          </a:p>
        </p:txBody>
      </p:sp>
      <p:sp>
        <p:nvSpPr>
          <p:cNvPr id="13" name="Content Placeholder 9">
            <a:extLst>
              <a:ext uri="{FF2B5EF4-FFF2-40B4-BE49-F238E27FC236}">
                <a16:creationId xmlns:a16="http://schemas.microsoft.com/office/drawing/2014/main" id="{4421BE2E-A1C7-7748-834E-FB3061E99BC5}"/>
              </a:ext>
            </a:extLst>
          </p:cNvPr>
          <p:cNvSpPr>
            <a:spLocks noGrp="1"/>
          </p:cNvSpPr>
          <p:nvPr>
            <p:ph sz="quarter" idx="11" hasCustomPrompt="1"/>
          </p:nvPr>
        </p:nvSpPr>
        <p:spPr>
          <a:xfrm>
            <a:off x="3913136" y="3847750"/>
            <a:ext cx="4354564" cy="252963"/>
          </a:xfrm>
        </p:spPr>
        <p:txBody>
          <a:bodyPr>
            <a:normAutofit fontScale="92500" lnSpcReduction="20000"/>
          </a:bodyPr>
          <a:lstStyle>
            <a:lvl1pPr marL="0" indent="0">
              <a:buNone/>
              <a:defRPr sz="1500" b="1" spc="300">
                <a:solidFill>
                  <a:schemeClr val="bg1"/>
                </a:solidFill>
                <a:latin typeface="Montserrat" pitchFamily="2" charset="77"/>
              </a:defRPr>
            </a:lvl1pPr>
          </a:lstStyle>
          <a:p>
            <a:pPr lvl="0" algn="ctr"/>
            <a:r>
              <a:rPr lang="en-US" dirty="0"/>
              <a:t>Ash Owen</a:t>
            </a:r>
          </a:p>
        </p:txBody>
      </p:sp>
      <p:sp>
        <p:nvSpPr>
          <p:cNvPr id="14" name="Content Placeholder 9">
            <a:extLst>
              <a:ext uri="{FF2B5EF4-FFF2-40B4-BE49-F238E27FC236}">
                <a16:creationId xmlns:a16="http://schemas.microsoft.com/office/drawing/2014/main" id="{2EBE5A53-10F0-DE44-B4EB-60DD00C44B6D}"/>
              </a:ext>
            </a:extLst>
          </p:cNvPr>
          <p:cNvSpPr>
            <a:spLocks noGrp="1"/>
          </p:cNvSpPr>
          <p:nvPr>
            <p:ph sz="quarter" idx="12" hasCustomPrompt="1"/>
          </p:nvPr>
        </p:nvSpPr>
        <p:spPr>
          <a:xfrm>
            <a:off x="3913136" y="4068311"/>
            <a:ext cx="4354564" cy="252963"/>
          </a:xfrm>
        </p:spPr>
        <p:txBody>
          <a:bodyPr>
            <a:noAutofit/>
          </a:bodyPr>
          <a:lstStyle>
            <a:lvl1pPr marL="0" indent="0">
              <a:buNone/>
              <a:defRPr sz="1200" b="1" spc="300">
                <a:solidFill>
                  <a:schemeClr val="bg1"/>
                </a:solidFill>
                <a:latin typeface="Montserrat" pitchFamily="2" charset="77"/>
              </a:defRPr>
            </a:lvl1pPr>
          </a:lstStyle>
          <a:p>
            <a:pPr lvl="0" algn="ctr"/>
            <a:r>
              <a:rPr lang="en-US" dirty="0"/>
              <a:t>2/12/2020</a:t>
            </a:r>
          </a:p>
        </p:txBody>
      </p:sp>
    </p:spTree>
    <p:extLst>
      <p:ext uri="{BB962C8B-B14F-4D97-AF65-F5344CB8AC3E}">
        <p14:creationId xmlns:p14="http://schemas.microsoft.com/office/powerpoint/2010/main" val="40623572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991E-5591-A945-A611-E7CB1C5FE1B8}"/>
              </a:ext>
            </a:extLst>
          </p:cNvPr>
          <p:cNvSpPr>
            <a:spLocks noGrp="1"/>
          </p:cNvSpPr>
          <p:nvPr>
            <p:ph type="title"/>
          </p:nvPr>
        </p:nvSpPr>
        <p:spPr/>
        <p:txBody>
          <a:bodyPr/>
          <a:lstStyle/>
          <a:p>
            <a:r>
              <a:rPr lang="en-US" dirty="0"/>
              <a:t>5. </a:t>
            </a:r>
            <a:r>
              <a:rPr lang="en-US" dirty="0" err="1"/>
              <a:t>Api</a:t>
            </a:r>
            <a:r>
              <a:rPr lang="en-US" dirty="0"/>
              <a:t> strategy: business workflow oriented APIs</a:t>
            </a:r>
          </a:p>
        </p:txBody>
      </p:sp>
      <p:sp>
        <p:nvSpPr>
          <p:cNvPr id="3" name="Slide Number Placeholder 2">
            <a:extLst>
              <a:ext uri="{FF2B5EF4-FFF2-40B4-BE49-F238E27FC236}">
                <a16:creationId xmlns:a16="http://schemas.microsoft.com/office/drawing/2014/main" id="{B1842F0F-966E-024F-85B6-033665E9B01C}"/>
              </a:ext>
            </a:extLst>
          </p:cNvPr>
          <p:cNvSpPr>
            <a:spLocks noGrp="1"/>
          </p:cNvSpPr>
          <p:nvPr>
            <p:ph type="sldNum" sz="quarter" idx="12"/>
          </p:nvPr>
        </p:nvSpPr>
        <p:spPr/>
        <p:txBody>
          <a:bodyPr/>
          <a:lstStyle/>
          <a:p>
            <a:fld id="{2172A07E-50BC-E24B-BA78-056115A2A14A}" type="slidenum">
              <a:rPr lang="en-US" smtClean="0"/>
              <a:t>20</a:t>
            </a:fld>
            <a:endParaRPr lang="en-US"/>
          </a:p>
        </p:txBody>
      </p:sp>
      <p:sp>
        <p:nvSpPr>
          <p:cNvPr id="4" name="Oval 3">
            <a:extLst>
              <a:ext uri="{FF2B5EF4-FFF2-40B4-BE49-F238E27FC236}">
                <a16:creationId xmlns:a16="http://schemas.microsoft.com/office/drawing/2014/main" id="{6705E0DC-0347-EB47-B7C6-206675913396}"/>
              </a:ext>
            </a:extLst>
          </p:cNvPr>
          <p:cNvSpPr>
            <a:spLocks noChangeAspect="1"/>
          </p:cNvSpPr>
          <p:nvPr/>
        </p:nvSpPr>
        <p:spPr>
          <a:xfrm>
            <a:off x="4488587" y="3928653"/>
            <a:ext cx="2568899" cy="2568899"/>
          </a:xfrm>
          <a:prstGeom prst="ellipse">
            <a:avLst/>
          </a:prstGeom>
          <a:solidFill>
            <a:srgbClr val="470A68"/>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t>Repair Order</a:t>
            </a:r>
            <a:endParaRPr lang="en-US" sz="1050" dirty="0"/>
          </a:p>
        </p:txBody>
      </p:sp>
      <p:cxnSp>
        <p:nvCxnSpPr>
          <p:cNvPr id="5" name="Straight Connector 4">
            <a:extLst>
              <a:ext uri="{FF2B5EF4-FFF2-40B4-BE49-F238E27FC236}">
                <a16:creationId xmlns:a16="http://schemas.microsoft.com/office/drawing/2014/main" id="{0F31D275-5257-CA45-B98E-F515166C4AF2}"/>
              </a:ext>
            </a:extLst>
          </p:cNvPr>
          <p:cNvCxnSpPr/>
          <p:nvPr/>
        </p:nvCxnSpPr>
        <p:spPr>
          <a:xfrm flipV="1">
            <a:off x="1754966" y="5761475"/>
            <a:ext cx="7867497" cy="33225"/>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7E7055-7BC2-9D48-B22E-B273ED7237A9}"/>
              </a:ext>
            </a:extLst>
          </p:cNvPr>
          <p:cNvSpPr txBox="1"/>
          <p:nvPr/>
        </p:nvSpPr>
        <p:spPr>
          <a:xfrm>
            <a:off x="1857043" y="5943280"/>
            <a:ext cx="1087157" cy="253916"/>
          </a:xfrm>
          <a:prstGeom prst="rect">
            <a:avLst/>
          </a:prstGeom>
          <a:noFill/>
        </p:spPr>
        <p:txBody>
          <a:bodyPr wrap="none" rtlCol="0">
            <a:spAutoFit/>
          </a:bodyPr>
          <a:lstStyle/>
          <a:p>
            <a:r>
              <a:rPr lang="en-GB" sz="1050" dirty="0"/>
              <a:t>Retained value</a:t>
            </a:r>
            <a:endParaRPr lang="en-US" sz="1050" dirty="0"/>
          </a:p>
        </p:txBody>
      </p:sp>
      <p:sp>
        <p:nvSpPr>
          <p:cNvPr id="7" name="TextBox 6">
            <a:extLst>
              <a:ext uri="{FF2B5EF4-FFF2-40B4-BE49-F238E27FC236}">
                <a16:creationId xmlns:a16="http://schemas.microsoft.com/office/drawing/2014/main" id="{45D38BDD-45EB-384B-9710-41AAD1FF9CD9}"/>
              </a:ext>
            </a:extLst>
          </p:cNvPr>
          <p:cNvSpPr txBox="1"/>
          <p:nvPr/>
        </p:nvSpPr>
        <p:spPr>
          <a:xfrm>
            <a:off x="1857042" y="5232549"/>
            <a:ext cx="1010213" cy="253916"/>
          </a:xfrm>
          <a:prstGeom prst="rect">
            <a:avLst/>
          </a:prstGeom>
          <a:noFill/>
        </p:spPr>
        <p:txBody>
          <a:bodyPr wrap="none" rtlCol="0">
            <a:spAutoFit/>
          </a:bodyPr>
          <a:lstStyle/>
          <a:p>
            <a:r>
              <a:rPr lang="en-GB" sz="1050" dirty="0"/>
              <a:t>Exposed data</a:t>
            </a:r>
            <a:endParaRPr lang="en-US" sz="1050" dirty="0"/>
          </a:p>
        </p:txBody>
      </p:sp>
      <p:sp>
        <p:nvSpPr>
          <p:cNvPr id="8" name="Oval 7">
            <a:extLst>
              <a:ext uri="{FF2B5EF4-FFF2-40B4-BE49-F238E27FC236}">
                <a16:creationId xmlns:a16="http://schemas.microsoft.com/office/drawing/2014/main" id="{D3B29F43-7FBE-3841-8F02-CAC49056C598}"/>
              </a:ext>
            </a:extLst>
          </p:cNvPr>
          <p:cNvSpPr>
            <a:spLocks noChangeAspect="1"/>
          </p:cNvSpPr>
          <p:nvPr/>
        </p:nvSpPr>
        <p:spPr>
          <a:xfrm>
            <a:off x="3792899" y="4125383"/>
            <a:ext cx="1329902" cy="1329902"/>
          </a:xfrm>
          <a:prstGeom prst="ellipse">
            <a:avLst/>
          </a:prstGeom>
          <a:solidFill>
            <a:srgbClr val="C00000">
              <a:alpha val="50000"/>
            </a:srgb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t>Appointment</a:t>
            </a:r>
            <a:endParaRPr lang="en-US" sz="1050" dirty="0"/>
          </a:p>
        </p:txBody>
      </p:sp>
      <p:sp>
        <p:nvSpPr>
          <p:cNvPr id="9" name="Oval 8">
            <a:extLst>
              <a:ext uri="{FF2B5EF4-FFF2-40B4-BE49-F238E27FC236}">
                <a16:creationId xmlns:a16="http://schemas.microsoft.com/office/drawing/2014/main" id="{043AC715-0A32-394A-9CDC-04A3CE01D3A5}"/>
              </a:ext>
            </a:extLst>
          </p:cNvPr>
          <p:cNvSpPr>
            <a:spLocks noChangeAspect="1"/>
          </p:cNvSpPr>
          <p:nvPr/>
        </p:nvSpPr>
        <p:spPr>
          <a:xfrm>
            <a:off x="4675957" y="3333756"/>
            <a:ext cx="1329902" cy="1329902"/>
          </a:xfrm>
          <a:prstGeom prst="ellipse">
            <a:avLst/>
          </a:prstGeom>
          <a:solidFill>
            <a:srgbClr val="0070C0">
              <a:alpha val="50000"/>
            </a:srgbClr>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t>Intake (lane)</a:t>
            </a:r>
            <a:endParaRPr lang="en-US" sz="1050" dirty="0"/>
          </a:p>
        </p:txBody>
      </p:sp>
      <p:sp>
        <p:nvSpPr>
          <p:cNvPr id="10" name="Oval 9">
            <a:extLst>
              <a:ext uri="{FF2B5EF4-FFF2-40B4-BE49-F238E27FC236}">
                <a16:creationId xmlns:a16="http://schemas.microsoft.com/office/drawing/2014/main" id="{F2225938-2232-424F-8745-64C4EA3386B4}"/>
              </a:ext>
            </a:extLst>
          </p:cNvPr>
          <p:cNvSpPr>
            <a:spLocks noChangeAspect="1"/>
          </p:cNvSpPr>
          <p:nvPr/>
        </p:nvSpPr>
        <p:spPr>
          <a:xfrm>
            <a:off x="5825463" y="3416531"/>
            <a:ext cx="1329902" cy="1329902"/>
          </a:xfrm>
          <a:prstGeom prst="ellipse">
            <a:avLst/>
          </a:prstGeom>
          <a:solidFill>
            <a:srgbClr val="7030A0">
              <a:alpha val="50000"/>
            </a:srgbClr>
          </a:solidFill>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t>Inspect</a:t>
            </a:r>
            <a:endParaRPr lang="en-US" sz="1050" dirty="0"/>
          </a:p>
        </p:txBody>
      </p:sp>
      <p:sp>
        <p:nvSpPr>
          <p:cNvPr id="11" name="Oval 10">
            <a:extLst>
              <a:ext uri="{FF2B5EF4-FFF2-40B4-BE49-F238E27FC236}">
                <a16:creationId xmlns:a16="http://schemas.microsoft.com/office/drawing/2014/main" id="{774A6CC5-C810-134E-AE78-282B8826E8F3}"/>
              </a:ext>
            </a:extLst>
          </p:cNvPr>
          <p:cNvSpPr>
            <a:spLocks noChangeAspect="1"/>
          </p:cNvSpPr>
          <p:nvPr/>
        </p:nvSpPr>
        <p:spPr>
          <a:xfrm>
            <a:off x="6677972" y="4156563"/>
            <a:ext cx="1329902" cy="1329902"/>
          </a:xfrm>
          <a:prstGeom prst="ellipse">
            <a:avLst/>
          </a:prstGeom>
          <a:solidFill>
            <a:srgbClr val="FFC000">
              <a:alpha val="50000"/>
            </a:srgbClr>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t>Workshop management</a:t>
            </a:r>
            <a:endParaRPr lang="en-US" sz="1050" dirty="0"/>
          </a:p>
        </p:txBody>
      </p:sp>
      <p:sp>
        <p:nvSpPr>
          <p:cNvPr id="15" name="TextBox 14">
            <a:extLst>
              <a:ext uri="{FF2B5EF4-FFF2-40B4-BE49-F238E27FC236}">
                <a16:creationId xmlns:a16="http://schemas.microsoft.com/office/drawing/2014/main" id="{1ECD0722-EB9D-144C-BE0C-6C28E6A6B5E5}"/>
              </a:ext>
            </a:extLst>
          </p:cNvPr>
          <p:cNvSpPr txBox="1"/>
          <p:nvPr/>
        </p:nvSpPr>
        <p:spPr>
          <a:xfrm>
            <a:off x="4538752" y="2896375"/>
            <a:ext cx="2980024" cy="257238"/>
          </a:xfrm>
          <a:prstGeom prst="rect">
            <a:avLst/>
          </a:prstGeom>
          <a:noFill/>
        </p:spPr>
        <p:txBody>
          <a:bodyPr wrap="square" lIns="0" tIns="0" rIns="0" bIns="0" rtlCol="0">
            <a:noAutofit/>
          </a:bodyPr>
          <a:lstStyle/>
          <a:p>
            <a:pPr algn="l"/>
            <a:r>
              <a:rPr lang="en-US" sz="1000" b="0" dirty="0">
                <a:latin typeface="Raleway" panose="020B0503030101060003" pitchFamily="34" charset="77"/>
              </a:rPr>
              <a:t>Targeted APIs for various workflow integrations</a:t>
            </a:r>
          </a:p>
        </p:txBody>
      </p:sp>
      <p:sp>
        <p:nvSpPr>
          <p:cNvPr id="16" name="TextBox 15">
            <a:extLst>
              <a:ext uri="{FF2B5EF4-FFF2-40B4-BE49-F238E27FC236}">
                <a16:creationId xmlns:a16="http://schemas.microsoft.com/office/drawing/2014/main" id="{06FA50BB-7974-E742-83BA-7FE43AAA2945}"/>
              </a:ext>
            </a:extLst>
          </p:cNvPr>
          <p:cNvSpPr txBox="1"/>
          <p:nvPr/>
        </p:nvSpPr>
        <p:spPr>
          <a:xfrm>
            <a:off x="939958" y="1463079"/>
            <a:ext cx="2547168" cy="3494459"/>
          </a:xfrm>
          <a:prstGeom prst="rect">
            <a:avLst/>
          </a:prstGeom>
          <a:noFill/>
        </p:spPr>
        <p:txBody>
          <a:bodyPr wrap="square" lIns="0" tIns="0" rIns="0" bIns="0" rtlCol="0">
            <a:noAutofit/>
          </a:bodyPr>
          <a:lstStyle/>
          <a:p>
            <a:pPr algn="l"/>
            <a:r>
              <a:rPr lang="en-US" sz="1600" b="0" dirty="0">
                <a:latin typeface="Raleway" panose="020B0503030101060003" pitchFamily="34" charset="77"/>
              </a:rPr>
              <a:t>Targeted APIs are easier &amp; quicker to build, expose less data up front, can be more easily valued, and support more specific use-cases meaning they are also easier to understand and consume</a:t>
            </a:r>
          </a:p>
          <a:p>
            <a:pPr algn="l"/>
            <a:endParaRPr lang="en-US" sz="1600" dirty="0">
              <a:latin typeface="Raleway" panose="020B0503030101060003" pitchFamily="34" charset="77"/>
            </a:endParaRPr>
          </a:p>
          <a:p>
            <a:pPr algn="l"/>
            <a:r>
              <a:rPr lang="en-US" sz="1600" b="0" dirty="0">
                <a:latin typeface="Raleway" panose="020B0503030101060003" pitchFamily="34" charset="77"/>
              </a:rPr>
              <a:t>They also allow more targeted marketing</a:t>
            </a:r>
          </a:p>
        </p:txBody>
      </p:sp>
      <p:sp>
        <p:nvSpPr>
          <p:cNvPr id="17" name="TextBox 16">
            <a:extLst>
              <a:ext uri="{FF2B5EF4-FFF2-40B4-BE49-F238E27FC236}">
                <a16:creationId xmlns:a16="http://schemas.microsoft.com/office/drawing/2014/main" id="{AB4DF0FE-E076-B748-BB21-0284E7CA75E9}"/>
              </a:ext>
            </a:extLst>
          </p:cNvPr>
          <p:cNvSpPr txBox="1"/>
          <p:nvPr/>
        </p:nvSpPr>
        <p:spPr>
          <a:xfrm>
            <a:off x="8775449" y="1463079"/>
            <a:ext cx="2745655" cy="4887939"/>
          </a:xfrm>
          <a:prstGeom prst="rect">
            <a:avLst/>
          </a:prstGeom>
          <a:noFill/>
        </p:spPr>
        <p:txBody>
          <a:bodyPr wrap="square" lIns="0" tIns="0" rIns="0" bIns="0" rtlCol="0">
            <a:noAutofit/>
          </a:bodyPr>
          <a:lstStyle/>
          <a:p>
            <a:pPr algn="l"/>
            <a:r>
              <a:rPr lang="en-US" sz="1600" b="0" dirty="0">
                <a:latin typeface="Raleway" panose="020B0503030101060003" pitchFamily="34" charset="77"/>
              </a:rPr>
              <a:t>Some APIs might be free in order to “enable” the ecosystem and reduce friction / increase ease of interactions (data integration).</a:t>
            </a:r>
          </a:p>
          <a:p>
            <a:pPr algn="l"/>
            <a:endParaRPr lang="en-US" sz="1600" dirty="0">
              <a:latin typeface="Raleway" panose="020B0503030101060003" pitchFamily="34" charset="77"/>
            </a:endParaRPr>
          </a:p>
          <a:p>
            <a:pPr algn="l"/>
            <a:r>
              <a:rPr lang="en-US" sz="1600" b="0" dirty="0">
                <a:latin typeface="Raleway" panose="020B0503030101060003" pitchFamily="34" charset="77"/>
              </a:rPr>
              <a:t>Data such as “technicians”, “skill codes”, etc., supporting data which adds little value other that enabling a flow will actually have significant value in making the platform “sticky”</a:t>
            </a:r>
          </a:p>
        </p:txBody>
      </p:sp>
    </p:spTree>
    <p:extLst>
      <p:ext uri="{BB962C8B-B14F-4D97-AF65-F5344CB8AC3E}">
        <p14:creationId xmlns:p14="http://schemas.microsoft.com/office/powerpoint/2010/main" val="58485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E8D8-EE8C-C746-B458-59775197A5A8}"/>
              </a:ext>
            </a:extLst>
          </p:cNvPr>
          <p:cNvSpPr>
            <a:spLocks noGrp="1"/>
          </p:cNvSpPr>
          <p:nvPr>
            <p:ph type="title"/>
          </p:nvPr>
        </p:nvSpPr>
        <p:spPr/>
        <p:txBody>
          <a:bodyPr/>
          <a:lstStyle/>
          <a:p>
            <a:r>
              <a:rPr lang="en-US" dirty="0"/>
              <a:t>6. Adopt an API Mindset</a:t>
            </a:r>
          </a:p>
        </p:txBody>
      </p:sp>
      <p:sp>
        <p:nvSpPr>
          <p:cNvPr id="3" name="Slide Number Placeholder 2">
            <a:extLst>
              <a:ext uri="{FF2B5EF4-FFF2-40B4-BE49-F238E27FC236}">
                <a16:creationId xmlns:a16="http://schemas.microsoft.com/office/drawing/2014/main" id="{8216E9CC-A011-1246-A541-80268C0F486D}"/>
              </a:ext>
            </a:extLst>
          </p:cNvPr>
          <p:cNvSpPr>
            <a:spLocks noGrp="1"/>
          </p:cNvSpPr>
          <p:nvPr>
            <p:ph type="sldNum" sz="quarter" idx="12"/>
          </p:nvPr>
        </p:nvSpPr>
        <p:spPr/>
        <p:txBody>
          <a:bodyPr/>
          <a:lstStyle/>
          <a:p>
            <a:fld id="{2172A07E-50BC-E24B-BA78-056115A2A14A}" type="slidenum">
              <a:rPr lang="en-US" smtClean="0"/>
              <a:t>21</a:t>
            </a:fld>
            <a:endParaRPr lang="en-US"/>
          </a:p>
        </p:txBody>
      </p:sp>
      <p:graphicFrame>
        <p:nvGraphicFramePr>
          <p:cNvPr id="4" name="Table 3">
            <a:extLst>
              <a:ext uri="{FF2B5EF4-FFF2-40B4-BE49-F238E27FC236}">
                <a16:creationId xmlns:a16="http://schemas.microsoft.com/office/drawing/2014/main" id="{4E4CEF41-5A74-2743-AD1D-198F4288F389}"/>
              </a:ext>
            </a:extLst>
          </p:cNvPr>
          <p:cNvGraphicFramePr>
            <a:graphicFrameLocks noGrp="1"/>
          </p:cNvGraphicFramePr>
          <p:nvPr>
            <p:extLst>
              <p:ext uri="{D42A27DB-BD31-4B8C-83A1-F6EECF244321}">
                <p14:modId xmlns:p14="http://schemas.microsoft.com/office/powerpoint/2010/main" val="3894623852"/>
              </p:ext>
            </p:extLst>
          </p:nvPr>
        </p:nvGraphicFramePr>
        <p:xfrm>
          <a:off x="1338826" y="1811047"/>
          <a:ext cx="8749071" cy="2996929"/>
        </p:xfrm>
        <a:graphic>
          <a:graphicData uri="http://schemas.openxmlformats.org/drawingml/2006/table">
            <a:tbl>
              <a:tblPr firstRow="1" bandRow="1">
                <a:tableStyleId>{74C1A8A3-306A-4EB7-A6B1-4F7E0EB9C5D6}</a:tableStyleId>
              </a:tblPr>
              <a:tblGrid>
                <a:gridCol w="2916357">
                  <a:extLst>
                    <a:ext uri="{9D8B030D-6E8A-4147-A177-3AD203B41FA5}">
                      <a16:colId xmlns:a16="http://schemas.microsoft.com/office/drawing/2014/main" val="1023878914"/>
                    </a:ext>
                  </a:extLst>
                </a:gridCol>
                <a:gridCol w="2916357">
                  <a:extLst>
                    <a:ext uri="{9D8B030D-6E8A-4147-A177-3AD203B41FA5}">
                      <a16:colId xmlns:a16="http://schemas.microsoft.com/office/drawing/2014/main" val="2185329022"/>
                    </a:ext>
                  </a:extLst>
                </a:gridCol>
                <a:gridCol w="2916357">
                  <a:extLst>
                    <a:ext uri="{9D8B030D-6E8A-4147-A177-3AD203B41FA5}">
                      <a16:colId xmlns:a16="http://schemas.microsoft.com/office/drawing/2014/main" val="4034053887"/>
                    </a:ext>
                  </a:extLst>
                </a:gridCol>
              </a:tblGrid>
              <a:tr h="445572">
                <a:tc>
                  <a:txBody>
                    <a:bodyPr/>
                    <a:lstStyle/>
                    <a:p>
                      <a:endParaRPr lang="en-US" dirty="0"/>
                    </a:p>
                  </a:txBody>
                  <a:tcPr/>
                </a:tc>
                <a:tc>
                  <a:txBody>
                    <a:bodyPr/>
                    <a:lstStyle/>
                    <a:p>
                      <a:r>
                        <a:rPr lang="en-US" sz="2000" dirty="0"/>
                        <a:t>Project Mindset</a:t>
                      </a:r>
                    </a:p>
                  </a:txBody>
                  <a:tcPr/>
                </a:tc>
                <a:tc>
                  <a:txBody>
                    <a:bodyPr/>
                    <a:lstStyle/>
                    <a:p>
                      <a:r>
                        <a:rPr lang="en-US" sz="2000" dirty="0"/>
                        <a:t>Product Mindset</a:t>
                      </a:r>
                    </a:p>
                  </a:txBody>
                  <a:tcPr/>
                </a:tc>
                <a:extLst>
                  <a:ext uri="{0D108BD9-81ED-4DB2-BD59-A6C34878D82A}">
                    <a16:rowId xmlns:a16="http://schemas.microsoft.com/office/drawing/2014/main" val="4193734619"/>
                  </a:ext>
                </a:extLst>
              </a:tr>
              <a:tr h="445572">
                <a:tc>
                  <a:txBody>
                    <a:bodyPr/>
                    <a:lstStyle/>
                    <a:p>
                      <a:r>
                        <a:rPr lang="en-US" b="1" dirty="0"/>
                        <a:t>Perspective</a:t>
                      </a:r>
                    </a:p>
                  </a:txBody>
                  <a:tcPr/>
                </a:tc>
                <a:tc>
                  <a:txBody>
                    <a:bodyPr/>
                    <a:lstStyle/>
                    <a:p>
                      <a:r>
                        <a:rPr lang="en-US" dirty="0"/>
                        <a:t>Inside-out</a:t>
                      </a:r>
                    </a:p>
                  </a:txBody>
                  <a:tcPr/>
                </a:tc>
                <a:tc>
                  <a:txBody>
                    <a:bodyPr/>
                    <a:lstStyle/>
                    <a:p>
                      <a:r>
                        <a:rPr lang="en-US" dirty="0"/>
                        <a:t>Outside-In</a:t>
                      </a:r>
                    </a:p>
                  </a:txBody>
                  <a:tcPr/>
                </a:tc>
                <a:extLst>
                  <a:ext uri="{0D108BD9-81ED-4DB2-BD59-A6C34878D82A}">
                    <a16:rowId xmlns:a16="http://schemas.microsoft.com/office/drawing/2014/main" val="2274862313"/>
                  </a:ext>
                </a:extLst>
              </a:tr>
              <a:tr h="445572">
                <a:tc>
                  <a:txBody>
                    <a:bodyPr/>
                    <a:lstStyle/>
                    <a:p>
                      <a:r>
                        <a:rPr lang="en-US" b="1" dirty="0"/>
                        <a:t>Goals</a:t>
                      </a:r>
                    </a:p>
                  </a:txBody>
                  <a:tcPr/>
                </a:tc>
                <a:tc>
                  <a:txBody>
                    <a:bodyPr/>
                    <a:lstStyle/>
                    <a:p>
                      <a:r>
                        <a:rPr lang="en-US" dirty="0"/>
                        <a:t>Completion</a:t>
                      </a:r>
                    </a:p>
                  </a:txBody>
                  <a:tcPr/>
                </a:tc>
                <a:tc>
                  <a:txBody>
                    <a:bodyPr/>
                    <a:lstStyle/>
                    <a:p>
                      <a:r>
                        <a:rPr lang="en-US" dirty="0"/>
                        <a:t>Consumption</a:t>
                      </a:r>
                    </a:p>
                  </a:txBody>
                  <a:tcPr/>
                </a:tc>
                <a:extLst>
                  <a:ext uri="{0D108BD9-81ED-4DB2-BD59-A6C34878D82A}">
                    <a16:rowId xmlns:a16="http://schemas.microsoft.com/office/drawing/2014/main" val="1691805470"/>
                  </a:ext>
                </a:extLst>
              </a:tr>
              <a:tr h="769069">
                <a:tc>
                  <a:txBody>
                    <a:bodyPr/>
                    <a:lstStyle/>
                    <a:p>
                      <a:r>
                        <a:rPr lang="en-US" b="1" dirty="0"/>
                        <a:t>Metrics</a:t>
                      </a:r>
                    </a:p>
                  </a:txBody>
                  <a:tcPr/>
                </a:tc>
                <a:tc>
                  <a:txBody>
                    <a:bodyPr/>
                    <a:lstStyle/>
                    <a:p>
                      <a:r>
                        <a:rPr lang="en-US" dirty="0"/>
                        <a:t>Compilation, Cost, Acceptance</a:t>
                      </a:r>
                    </a:p>
                  </a:txBody>
                  <a:tcPr/>
                </a:tc>
                <a:tc>
                  <a:txBody>
                    <a:bodyPr/>
                    <a:lstStyle/>
                    <a:p>
                      <a:r>
                        <a:rPr lang="en-US" dirty="0"/>
                        <a:t>Consumption, Revenue, Customer Satisfaction</a:t>
                      </a:r>
                    </a:p>
                  </a:txBody>
                  <a:tcPr/>
                </a:tc>
                <a:extLst>
                  <a:ext uri="{0D108BD9-81ED-4DB2-BD59-A6C34878D82A}">
                    <a16:rowId xmlns:a16="http://schemas.microsoft.com/office/drawing/2014/main" val="2865529410"/>
                  </a:ext>
                </a:extLst>
              </a:tr>
              <a:tr h="445572">
                <a:tc>
                  <a:txBody>
                    <a:bodyPr/>
                    <a:lstStyle/>
                    <a:p>
                      <a:r>
                        <a:rPr lang="en-US" b="1" dirty="0"/>
                        <a:t>Requirements</a:t>
                      </a:r>
                    </a:p>
                  </a:txBody>
                  <a:tcPr/>
                </a:tc>
                <a:tc>
                  <a:txBody>
                    <a:bodyPr/>
                    <a:lstStyle/>
                    <a:p>
                      <a:r>
                        <a:rPr lang="en-US" dirty="0"/>
                        <a:t>Exhaustive</a:t>
                      </a:r>
                    </a:p>
                  </a:txBody>
                  <a:tcPr/>
                </a:tc>
                <a:tc>
                  <a:txBody>
                    <a:bodyPr/>
                    <a:lstStyle/>
                    <a:p>
                      <a:r>
                        <a:rPr lang="en-US" dirty="0"/>
                        <a:t>Iterative</a:t>
                      </a:r>
                    </a:p>
                  </a:txBody>
                  <a:tcPr/>
                </a:tc>
                <a:extLst>
                  <a:ext uri="{0D108BD9-81ED-4DB2-BD59-A6C34878D82A}">
                    <a16:rowId xmlns:a16="http://schemas.microsoft.com/office/drawing/2014/main" val="1958887339"/>
                  </a:ext>
                </a:extLst>
              </a:tr>
              <a:tr h="445572">
                <a:tc>
                  <a:txBody>
                    <a:bodyPr/>
                    <a:lstStyle/>
                    <a:p>
                      <a:r>
                        <a:rPr lang="en-US" b="1" dirty="0"/>
                        <a:t>Teams</a:t>
                      </a:r>
                    </a:p>
                  </a:txBody>
                  <a:tcPr/>
                </a:tc>
                <a:tc>
                  <a:txBody>
                    <a:bodyPr/>
                    <a:lstStyle/>
                    <a:p>
                      <a:r>
                        <a:rPr lang="en-US" dirty="0"/>
                        <a:t>Intermittent</a:t>
                      </a:r>
                    </a:p>
                  </a:txBody>
                  <a:tcPr/>
                </a:tc>
                <a:tc>
                  <a:txBody>
                    <a:bodyPr/>
                    <a:lstStyle/>
                    <a:p>
                      <a:r>
                        <a:rPr lang="en-US" dirty="0"/>
                        <a:t>Continuous</a:t>
                      </a:r>
                    </a:p>
                  </a:txBody>
                  <a:tcPr/>
                </a:tc>
                <a:extLst>
                  <a:ext uri="{0D108BD9-81ED-4DB2-BD59-A6C34878D82A}">
                    <a16:rowId xmlns:a16="http://schemas.microsoft.com/office/drawing/2014/main" val="2949309779"/>
                  </a:ext>
                </a:extLst>
              </a:tr>
            </a:tbl>
          </a:graphicData>
        </a:graphic>
      </p:graphicFrame>
    </p:spTree>
    <p:extLst>
      <p:ext uri="{BB962C8B-B14F-4D97-AF65-F5344CB8AC3E}">
        <p14:creationId xmlns:p14="http://schemas.microsoft.com/office/powerpoint/2010/main" val="3628461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E8D8-EE8C-C746-B458-59775197A5A8}"/>
              </a:ext>
            </a:extLst>
          </p:cNvPr>
          <p:cNvSpPr>
            <a:spLocks noGrp="1"/>
          </p:cNvSpPr>
          <p:nvPr>
            <p:ph type="title"/>
          </p:nvPr>
        </p:nvSpPr>
        <p:spPr/>
        <p:txBody>
          <a:bodyPr/>
          <a:lstStyle/>
          <a:p>
            <a:r>
              <a:rPr lang="en-US" dirty="0"/>
              <a:t>7. Cover roles/responsibilities of API Team</a:t>
            </a:r>
          </a:p>
        </p:txBody>
      </p:sp>
      <p:sp>
        <p:nvSpPr>
          <p:cNvPr id="3" name="Slide Number Placeholder 2">
            <a:extLst>
              <a:ext uri="{FF2B5EF4-FFF2-40B4-BE49-F238E27FC236}">
                <a16:creationId xmlns:a16="http://schemas.microsoft.com/office/drawing/2014/main" id="{8216E9CC-A011-1246-A541-80268C0F486D}"/>
              </a:ext>
            </a:extLst>
          </p:cNvPr>
          <p:cNvSpPr>
            <a:spLocks noGrp="1"/>
          </p:cNvSpPr>
          <p:nvPr>
            <p:ph type="sldNum" sz="quarter" idx="12"/>
          </p:nvPr>
        </p:nvSpPr>
        <p:spPr/>
        <p:txBody>
          <a:bodyPr/>
          <a:lstStyle/>
          <a:p>
            <a:fld id="{2172A07E-50BC-E24B-BA78-056115A2A14A}" type="slidenum">
              <a:rPr lang="en-US" smtClean="0"/>
              <a:t>22</a:t>
            </a:fld>
            <a:endParaRPr lang="en-US"/>
          </a:p>
        </p:txBody>
      </p:sp>
      <p:graphicFrame>
        <p:nvGraphicFramePr>
          <p:cNvPr id="4" name="Table 3">
            <a:extLst>
              <a:ext uri="{FF2B5EF4-FFF2-40B4-BE49-F238E27FC236}">
                <a16:creationId xmlns:a16="http://schemas.microsoft.com/office/drawing/2014/main" id="{4E4CEF41-5A74-2743-AD1D-198F4288F389}"/>
              </a:ext>
            </a:extLst>
          </p:cNvPr>
          <p:cNvGraphicFramePr>
            <a:graphicFrameLocks noGrp="1"/>
          </p:cNvGraphicFramePr>
          <p:nvPr>
            <p:extLst>
              <p:ext uri="{D42A27DB-BD31-4B8C-83A1-F6EECF244321}">
                <p14:modId xmlns:p14="http://schemas.microsoft.com/office/powerpoint/2010/main" val="55805177"/>
              </p:ext>
            </p:extLst>
          </p:nvPr>
        </p:nvGraphicFramePr>
        <p:xfrm>
          <a:off x="2032000" y="2017524"/>
          <a:ext cx="7303730" cy="2737697"/>
        </p:xfrm>
        <a:graphic>
          <a:graphicData uri="http://schemas.openxmlformats.org/drawingml/2006/table">
            <a:tbl>
              <a:tblPr firstRow="1" bandRow="1">
                <a:tableStyleId>{74C1A8A3-306A-4EB7-A6B1-4F7E0EB9C5D6}</a:tableStyleId>
              </a:tblPr>
              <a:tblGrid>
                <a:gridCol w="3651865">
                  <a:extLst>
                    <a:ext uri="{9D8B030D-6E8A-4147-A177-3AD203B41FA5}">
                      <a16:colId xmlns:a16="http://schemas.microsoft.com/office/drawing/2014/main" val="1023878914"/>
                    </a:ext>
                  </a:extLst>
                </a:gridCol>
                <a:gridCol w="3651865">
                  <a:extLst>
                    <a:ext uri="{9D8B030D-6E8A-4147-A177-3AD203B41FA5}">
                      <a16:colId xmlns:a16="http://schemas.microsoft.com/office/drawing/2014/main" val="2185329022"/>
                    </a:ext>
                  </a:extLst>
                </a:gridCol>
              </a:tblGrid>
              <a:tr h="445572">
                <a:tc>
                  <a:txBody>
                    <a:bodyPr/>
                    <a:lstStyle/>
                    <a:p>
                      <a:r>
                        <a:rPr lang="en-US" sz="2000" dirty="0"/>
                        <a:t>Role</a:t>
                      </a:r>
                    </a:p>
                  </a:txBody>
                  <a:tcPr/>
                </a:tc>
                <a:tc>
                  <a:txBody>
                    <a:bodyPr/>
                    <a:lstStyle/>
                    <a:p>
                      <a:r>
                        <a:rPr lang="en-US" sz="2000" dirty="0"/>
                        <a:t>Responsibility</a:t>
                      </a:r>
                    </a:p>
                  </a:txBody>
                  <a:tcPr/>
                </a:tc>
                <a:extLst>
                  <a:ext uri="{0D108BD9-81ED-4DB2-BD59-A6C34878D82A}">
                    <a16:rowId xmlns:a16="http://schemas.microsoft.com/office/drawing/2014/main" val="4193734619"/>
                  </a:ext>
                </a:extLst>
              </a:tr>
              <a:tr h="445572">
                <a:tc>
                  <a:txBody>
                    <a:bodyPr/>
                    <a:lstStyle/>
                    <a:p>
                      <a:r>
                        <a:rPr lang="en-US" b="1" dirty="0"/>
                        <a:t>The API Product Manager</a:t>
                      </a:r>
                    </a:p>
                  </a:txBody>
                  <a:tcPr/>
                </a:tc>
                <a:tc>
                  <a:txBody>
                    <a:bodyPr/>
                    <a:lstStyle/>
                    <a:p>
                      <a:r>
                        <a:rPr lang="en-US" dirty="0"/>
                        <a:t>Vision and Strategy</a:t>
                      </a:r>
                    </a:p>
                  </a:txBody>
                  <a:tcPr/>
                </a:tc>
                <a:extLst>
                  <a:ext uri="{0D108BD9-81ED-4DB2-BD59-A6C34878D82A}">
                    <a16:rowId xmlns:a16="http://schemas.microsoft.com/office/drawing/2014/main" val="2274862313"/>
                  </a:ext>
                </a:extLst>
              </a:tr>
              <a:tr h="445572">
                <a:tc>
                  <a:txBody>
                    <a:bodyPr/>
                    <a:lstStyle/>
                    <a:p>
                      <a:r>
                        <a:rPr lang="en-US" b="1" dirty="0"/>
                        <a:t>The API Architect</a:t>
                      </a:r>
                    </a:p>
                  </a:txBody>
                  <a:tcPr/>
                </a:tc>
                <a:tc>
                  <a:txBody>
                    <a:bodyPr/>
                    <a:lstStyle/>
                    <a:p>
                      <a:r>
                        <a:rPr lang="en-US" dirty="0"/>
                        <a:t>Drafts and Reviews</a:t>
                      </a:r>
                    </a:p>
                  </a:txBody>
                  <a:tcPr/>
                </a:tc>
                <a:extLst>
                  <a:ext uri="{0D108BD9-81ED-4DB2-BD59-A6C34878D82A}">
                    <a16:rowId xmlns:a16="http://schemas.microsoft.com/office/drawing/2014/main" val="1691805470"/>
                  </a:ext>
                </a:extLst>
              </a:tr>
              <a:tr h="509837">
                <a:tc>
                  <a:txBody>
                    <a:bodyPr/>
                    <a:lstStyle/>
                    <a:p>
                      <a:r>
                        <a:rPr lang="en-US" b="1" dirty="0"/>
                        <a:t>The API Developer</a:t>
                      </a:r>
                    </a:p>
                  </a:txBody>
                  <a:tcPr/>
                </a:tc>
                <a:tc>
                  <a:txBody>
                    <a:bodyPr/>
                    <a:lstStyle/>
                    <a:p>
                      <a:r>
                        <a:rPr lang="en-US" dirty="0"/>
                        <a:t>Build consumable APIs</a:t>
                      </a:r>
                    </a:p>
                  </a:txBody>
                  <a:tcPr/>
                </a:tc>
                <a:extLst>
                  <a:ext uri="{0D108BD9-81ED-4DB2-BD59-A6C34878D82A}">
                    <a16:rowId xmlns:a16="http://schemas.microsoft.com/office/drawing/2014/main" val="2865529410"/>
                  </a:ext>
                </a:extLst>
              </a:tr>
              <a:tr h="445572">
                <a:tc>
                  <a:txBody>
                    <a:bodyPr/>
                    <a:lstStyle/>
                    <a:p>
                      <a:r>
                        <a:rPr lang="en-US" b="1" dirty="0"/>
                        <a:t>The API Evangelist</a:t>
                      </a:r>
                    </a:p>
                  </a:txBody>
                  <a:tcPr/>
                </a:tc>
                <a:tc>
                  <a:txBody>
                    <a:bodyPr/>
                    <a:lstStyle/>
                    <a:p>
                      <a:r>
                        <a:rPr lang="en-US" dirty="0"/>
                        <a:t>Voice of API Consumers</a:t>
                      </a:r>
                    </a:p>
                  </a:txBody>
                  <a:tcPr/>
                </a:tc>
                <a:extLst>
                  <a:ext uri="{0D108BD9-81ED-4DB2-BD59-A6C34878D82A}">
                    <a16:rowId xmlns:a16="http://schemas.microsoft.com/office/drawing/2014/main" val="1958887339"/>
                  </a:ext>
                </a:extLst>
              </a:tr>
              <a:tr h="445572">
                <a:tc>
                  <a:txBody>
                    <a:bodyPr/>
                    <a:lstStyle/>
                    <a:p>
                      <a:r>
                        <a:rPr lang="en-US" b="1" dirty="0"/>
                        <a:t>The API Champion</a:t>
                      </a:r>
                    </a:p>
                  </a:txBody>
                  <a:tcPr/>
                </a:tc>
                <a:tc>
                  <a:txBody>
                    <a:bodyPr/>
                    <a:lstStyle/>
                    <a:p>
                      <a:r>
                        <a:rPr lang="en-US" dirty="0"/>
                        <a:t>Executive and LOB influencer</a:t>
                      </a:r>
                    </a:p>
                  </a:txBody>
                  <a:tcPr/>
                </a:tc>
                <a:extLst>
                  <a:ext uri="{0D108BD9-81ED-4DB2-BD59-A6C34878D82A}">
                    <a16:rowId xmlns:a16="http://schemas.microsoft.com/office/drawing/2014/main" val="2949309779"/>
                  </a:ext>
                </a:extLst>
              </a:tr>
            </a:tbl>
          </a:graphicData>
        </a:graphic>
      </p:graphicFrame>
    </p:spTree>
    <p:extLst>
      <p:ext uri="{BB962C8B-B14F-4D97-AF65-F5344CB8AC3E}">
        <p14:creationId xmlns:p14="http://schemas.microsoft.com/office/powerpoint/2010/main" val="1977491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CD92-34DD-424C-99FA-DEA5953F4742}"/>
              </a:ext>
            </a:extLst>
          </p:cNvPr>
          <p:cNvSpPr>
            <a:spLocks noGrp="1"/>
          </p:cNvSpPr>
          <p:nvPr>
            <p:ph type="title"/>
          </p:nvPr>
        </p:nvSpPr>
        <p:spPr/>
        <p:txBody>
          <a:bodyPr/>
          <a:lstStyle/>
          <a:p>
            <a:r>
              <a:rPr lang="en-US" dirty="0"/>
              <a:t>8. Self Service</a:t>
            </a:r>
          </a:p>
        </p:txBody>
      </p:sp>
      <p:sp>
        <p:nvSpPr>
          <p:cNvPr id="3" name="Content Placeholder 2">
            <a:extLst>
              <a:ext uri="{FF2B5EF4-FFF2-40B4-BE49-F238E27FC236}">
                <a16:creationId xmlns:a16="http://schemas.microsoft.com/office/drawing/2014/main" id="{569E361D-56A4-2342-A091-1E80920BA71D}"/>
              </a:ext>
            </a:extLst>
          </p:cNvPr>
          <p:cNvSpPr>
            <a:spLocks noGrp="1"/>
          </p:cNvSpPr>
          <p:nvPr>
            <p:ph idx="1"/>
          </p:nvPr>
        </p:nvSpPr>
        <p:spPr/>
        <p:txBody>
          <a:bodyPr/>
          <a:lstStyle/>
          <a:p>
            <a:r>
              <a:rPr lang="en-US" dirty="0"/>
              <a:t>Low bar to access</a:t>
            </a:r>
          </a:p>
          <a:p>
            <a:r>
              <a:rPr lang="en-US" dirty="0"/>
              <a:t>Easy to find</a:t>
            </a:r>
          </a:p>
          <a:p>
            <a:r>
              <a:rPr lang="en-US" dirty="0"/>
              <a:t>Well documented</a:t>
            </a:r>
          </a:p>
          <a:p>
            <a:r>
              <a:rPr lang="en-US" dirty="0"/>
              <a:t>Testable (TTFHW)</a:t>
            </a:r>
          </a:p>
          <a:p>
            <a:r>
              <a:rPr lang="en-US" dirty="0" err="1"/>
              <a:t>Requisitionable</a:t>
            </a:r>
            <a:endParaRPr lang="en-US" dirty="0"/>
          </a:p>
        </p:txBody>
      </p:sp>
      <p:sp>
        <p:nvSpPr>
          <p:cNvPr id="4" name="Slide Number Placeholder 3">
            <a:extLst>
              <a:ext uri="{FF2B5EF4-FFF2-40B4-BE49-F238E27FC236}">
                <a16:creationId xmlns:a16="http://schemas.microsoft.com/office/drawing/2014/main" id="{827011D2-E364-4547-82C7-A5A00B4BE293}"/>
              </a:ext>
            </a:extLst>
          </p:cNvPr>
          <p:cNvSpPr>
            <a:spLocks noGrp="1"/>
          </p:cNvSpPr>
          <p:nvPr>
            <p:ph type="sldNum" sz="quarter" idx="12"/>
          </p:nvPr>
        </p:nvSpPr>
        <p:spPr/>
        <p:txBody>
          <a:bodyPr/>
          <a:lstStyle/>
          <a:p>
            <a:fld id="{2172A07E-50BC-E24B-BA78-056115A2A14A}" type="slidenum">
              <a:rPr lang="en-US" smtClean="0"/>
              <a:t>23</a:t>
            </a:fld>
            <a:endParaRPr lang="en-US"/>
          </a:p>
        </p:txBody>
      </p:sp>
      <p:pic>
        <p:nvPicPr>
          <p:cNvPr id="5" name="Picture 4">
            <a:extLst>
              <a:ext uri="{FF2B5EF4-FFF2-40B4-BE49-F238E27FC236}">
                <a16:creationId xmlns:a16="http://schemas.microsoft.com/office/drawing/2014/main" id="{498369BF-64BF-064B-A788-10ABF61FDD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0590" y="2385699"/>
            <a:ext cx="5113049" cy="2095512"/>
          </a:xfrm>
          <a:prstGeom prst="rect">
            <a:avLst/>
          </a:prstGeom>
        </p:spPr>
      </p:pic>
    </p:spTree>
    <p:extLst>
      <p:ext uri="{BB962C8B-B14F-4D97-AF65-F5344CB8AC3E}">
        <p14:creationId xmlns:p14="http://schemas.microsoft.com/office/powerpoint/2010/main" val="12448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BF2E-77BD-6141-B627-E71DF3A8F6F4}"/>
              </a:ext>
            </a:extLst>
          </p:cNvPr>
          <p:cNvSpPr>
            <a:spLocks noGrp="1"/>
          </p:cNvSpPr>
          <p:nvPr>
            <p:ph type="title"/>
          </p:nvPr>
        </p:nvSpPr>
        <p:spPr/>
        <p:txBody>
          <a:bodyPr/>
          <a:lstStyle/>
          <a:p>
            <a:r>
              <a:rPr lang="en-US" dirty="0"/>
              <a:t>9. Self-evident</a:t>
            </a:r>
          </a:p>
        </p:txBody>
      </p:sp>
      <p:sp>
        <p:nvSpPr>
          <p:cNvPr id="3" name="Content Placeholder 2">
            <a:extLst>
              <a:ext uri="{FF2B5EF4-FFF2-40B4-BE49-F238E27FC236}">
                <a16:creationId xmlns:a16="http://schemas.microsoft.com/office/drawing/2014/main" id="{FDDAA79F-CD9C-0A47-92A6-4D1BF221EB95}"/>
              </a:ext>
            </a:extLst>
          </p:cNvPr>
          <p:cNvSpPr>
            <a:spLocks noGrp="1"/>
          </p:cNvSpPr>
          <p:nvPr>
            <p:ph idx="1"/>
          </p:nvPr>
        </p:nvSpPr>
        <p:spPr/>
        <p:txBody>
          <a:bodyPr/>
          <a:lstStyle/>
          <a:p>
            <a:r>
              <a:rPr lang="en-US" dirty="0"/>
              <a:t>Organization (taxonomy)</a:t>
            </a:r>
          </a:p>
          <a:p>
            <a:r>
              <a:rPr lang="en-US" dirty="0"/>
              <a:t>Categorization (collected by usage patterns)</a:t>
            </a:r>
          </a:p>
          <a:p>
            <a:r>
              <a:rPr lang="en-US" dirty="0"/>
              <a:t>Understandable vernacular</a:t>
            </a:r>
          </a:p>
          <a:p>
            <a:r>
              <a:rPr lang="en-US" dirty="0"/>
              <a:t>Simple structure</a:t>
            </a:r>
          </a:p>
          <a:p>
            <a:r>
              <a:rPr lang="en-US" dirty="0"/>
              <a:t>Common use of standard</a:t>
            </a:r>
          </a:p>
        </p:txBody>
      </p:sp>
      <p:sp>
        <p:nvSpPr>
          <p:cNvPr id="4" name="Slide Number Placeholder 3">
            <a:extLst>
              <a:ext uri="{FF2B5EF4-FFF2-40B4-BE49-F238E27FC236}">
                <a16:creationId xmlns:a16="http://schemas.microsoft.com/office/drawing/2014/main" id="{F80C55E5-F103-AE43-A4A0-489AF8CE8508}"/>
              </a:ext>
            </a:extLst>
          </p:cNvPr>
          <p:cNvSpPr>
            <a:spLocks noGrp="1"/>
          </p:cNvSpPr>
          <p:nvPr>
            <p:ph type="sldNum" sz="quarter" idx="12"/>
          </p:nvPr>
        </p:nvSpPr>
        <p:spPr/>
        <p:txBody>
          <a:bodyPr/>
          <a:lstStyle/>
          <a:p>
            <a:fld id="{2172A07E-50BC-E24B-BA78-056115A2A14A}" type="slidenum">
              <a:rPr lang="en-US" smtClean="0"/>
              <a:t>24</a:t>
            </a:fld>
            <a:endParaRPr lang="en-US"/>
          </a:p>
        </p:txBody>
      </p:sp>
      <p:pic>
        <p:nvPicPr>
          <p:cNvPr id="5" name="Picture 4">
            <a:extLst>
              <a:ext uri="{FF2B5EF4-FFF2-40B4-BE49-F238E27FC236}">
                <a16:creationId xmlns:a16="http://schemas.microsoft.com/office/drawing/2014/main" id="{6B757B34-2222-3347-873E-97FC37717FA7}"/>
              </a:ext>
            </a:extLst>
          </p:cNvPr>
          <p:cNvPicPr>
            <a:picLocks noChangeAspect="1"/>
          </p:cNvPicPr>
          <p:nvPr/>
        </p:nvPicPr>
        <p:blipFill>
          <a:blip r:embed="rId2"/>
          <a:stretch>
            <a:fillRect/>
          </a:stretch>
        </p:blipFill>
        <p:spPr>
          <a:xfrm>
            <a:off x="5431500" y="3284352"/>
            <a:ext cx="3991316" cy="2456194"/>
          </a:xfrm>
          <a:prstGeom prst="rect">
            <a:avLst/>
          </a:prstGeom>
        </p:spPr>
      </p:pic>
    </p:spTree>
    <p:extLst>
      <p:ext uri="{BB962C8B-B14F-4D97-AF65-F5344CB8AC3E}">
        <p14:creationId xmlns:p14="http://schemas.microsoft.com/office/powerpoint/2010/main" val="3144112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582-8C11-504E-85A5-F0BABE67EBC8}"/>
              </a:ext>
            </a:extLst>
          </p:cNvPr>
          <p:cNvSpPr>
            <a:spLocks noGrp="1"/>
          </p:cNvSpPr>
          <p:nvPr>
            <p:ph type="title"/>
          </p:nvPr>
        </p:nvSpPr>
        <p:spPr/>
        <p:txBody>
          <a:bodyPr/>
          <a:lstStyle/>
          <a:p>
            <a:r>
              <a:rPr lang="en-US" dirty="0"/>
              <a:t>10. Communicate</a:t>
            </a:r>
          </a:p>
        </p:txBody>
      </p:sp>
      <p:sp>
        <p:nvSpPr>
          <p:cNvPr id="3" name="Content Placeholder 2">
            <a:extLst>
              <a:ext uri="{FF2B5EF4-FFF2-40B4-BE49-F238E27FC236}">
                <a16:creationId xmlns:a16="http://schemas.microsoft.com/office/drawing/2014/main" id="{4E009424-AE82-4D40-8995-195368EADBE2}"/>
              </a:ext>
            </a:extLst>
          </p:cNvPr>
          <p:cNvSpPr>
            <a:spLocks noGrp="1"/>
          </p:cNvSpPr>
          <p:nvPr>
            <p:ph idx="1"/>
          </p:nvPr>
        </p:nvSpPr>
        <p:spPr>
          <a:xfrm>
            <a:off x="430427" y="1825625"/>
            <a:ext cx="3876102" cy="4351338"/>
          </a:xfrm>
        </p:spPr>
        <p:txBody>
          <a:bodyPr/>
          <a:lstStyle/>
          <a:p>
            <a:r>
              <a:rPr lang="en-US" dirty="0"/>
              <a:t>Marketed Awareness</a:t>
            </a:r>
          </a:p>
          <a:p>
            <a:r>
              <a:rPr lang="en-US" dirty="0"/>
              <a:t>Blog</a:t>
            </a:r>
          </a:p>
          <a:p>
            <a:r>
              <a:rPr lang="en-US" dirty="0"/>
              <a:t>FAQ</a:t>
            </a:r>
          </a:p>
          <a:p>
            <a:r>
              <a:rPr lang="en-US" dirty="0"/>
              <a:t>Chat/Support</a:t>
            </a:r>
          </a:p>
          <a:p>
            <a:r>
              <a:rPr lang="en-US" dirty="0"/>
              <a:t>Discussion Forums</a:t>
            </a:r>
          </a:p>
          <a:p>
            <a:r>
              <a:rPr lang="en-US" dirty="0"/>
              <a:t>Sample code</a:t>
            </a:r>
          </a:p>
          <a:p>
            <a:r>
              <a:rPr lang="en-US" dirty="0"/>
              <a:t>Push Notifications</a:t>
            </a:r>
          </a:p>
          <a:p>
            <a:r>
              <a:rPr lang="en-US" dirty="0"/>
              <a:t>Advisory Council</a:t>
            </a:r>
          </a:p>
        </p:txBody>
      </p:sp>
      <p:sp>
        <p:nvSpPr>
          <p:cNvPr id="4" name="Slide Number Placeholder 3">
            <a:extLst>
              <a:ext uri="{FF2B5EF4-FFF2-40B4-BE49-F238E27FC236}">
                <a16:creationId xmlns:a16="http://schemas.microsoft.com/office/drawing/2014/main" id="{836037E7-0FF2-004B-8CB2-2F5116FB43C9}"/>
              </a:ext>
            </a:extLst>
          </p:cNvPr>
          <p:cNvSpPr>
            <a:spLocks noGrp="1"/>
          </p:cNvSpPr>
          <p:nvPr>
            <p:ph type="sldNum" sz="quarter" idx="12"/>
          </p:nvPr>
        </p:nvSpPr>
        <p:spPr/>
        <p:txBody>
          <a:bodyPr/>
          <a:lstStyle/>
          <a:p>
            <a:fld id="{2172A07E-50BC-E24B-BA78-056115A2A14A}" type="slidenum">
              <a:rPr lang="en-US" smtClean="0"/>
              <a:t>25</a:t>
            </a:fld>
            <a:endParaRPr lang="en-US"/>
          </a:p>
        </p:txBody>
      </p:sp>
      <p:pic>
        <p:nvPicPr>
          <p:cNvPr id="5" name="Picture 4">
            <a:extLst>
              <a:ext uri="{FF2B5EF4-FFF2-40B4-BE49-F238E27FC236}">
                <a16:creationId xmlns:a16="http://schemas.microsoft.com/office/drawing/2014/main" id="{E1CA97BB-7A6E-CF41-BEE4-865646C878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1797" y="2569966"/>
            <a:ext cx="4184270" cy="2320140"/>
          </a:xfrm>
          <a:prstGeom prst="rect">
            <a:avLst/>
          </a:prstGeom>
        </p:spPr>
      </p:pic>
    </p:spTree>
    <p:extLst>
      <p:ext uri="{BB962C8B-B14F-4D97-AF65-F5344CB8AC3E}">
        <p14:creationId xmlns:p14="http://schemas.microsoft.com/office/powerpoint/2010/main" val="2304536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8091-BBD7-454C-AE0A-25CE4DF7F1C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58227E-B6BE-B24B-B15C-986792D12AC3}"/>
              </a:ext>
            </a:extLst>
          </p:cNvPr>
          <p:cNvSpPr>
            <a:spLocks noGrp="1"/>
          </p:cNvSpPr>
          <p:nvPr>
            <p:ph idx="1"/>
          </p:nvPr>
        </p:nvSpPr>
        <p:spPr>
          <a:xfrm>
            <a:off x="430427" y="1825625"/>
            <a:ext cx="11331146" cy="3410052"/>
          </a:xfrm>
        </p:spPr>
        <p:txBody>
          <a:bodyPr/>
          <a:lstStyle/>
          <a:p>
            <a:r>
              <a:rPr lang="en-US" dirty="0"/>
              <a:t>Treat your APIs as one of your value added products</a:t>
            </a:r>
          </a:p>
          <a:p>
            <a:pPr lvl="1"/>
            <a:r>
              <a:rPr lang="en-US" dirty="0"/>
              <a:t>Added value service for your customers</a:t>
            </a:r>
          </a:p>
          <a:p>
            <a:pPr lvl="1"/>
            <a:r>
              <a:rPr lang="en-US" dirty="0"/>
              <a:t>Monetization of new services through business models</a:t>
            </a:r>
          </a:p>
          <a:p>
            <a:pPr lvl="1"/>
            <a:r>
              <a:rPr lang="en-US" dirty="0"/>
              <a:t>Flexibility for future transitions</a:t>
            </a:r>
          </a:p>
          <a:p>
            <a:r>
              <a:rPr lang="en-US" dirty="0"/>
              <a:t>Additional revenue streams</a:t>
            </a:r>
          </a:p>
          <a:p>
            <a:pPr lvl="1"/>
            <a:r>
              <a:rPr lang="en-US" dirty="0"/>
              <a:t>What are your core business assets?</a:t>
            </a:r>
          </a:p>
          <a:p>
            <a:pPr lvl="2"/>
            <a:r>
              <a:rPr lang="en-US" dirty="0"/>
              <a:t>Customer data, Processes, Functionality, Content</a:t>
            </a:r>
          </a:p>
          <a:p>
            <a:pPr lvl="1"/>
            <a:r>
              <a:rPr lang="en-US" dirty="0"/>
              <a:t>Future business opportunities</a:t>
            </a:r>
          </a:p>
          <a:p>
            <a:pPr lvl="1"/>
            <a:r>
              <a:rPr lang="en-US" dirty="0"/>
              <a:t>Leverage core assets + External Services</a:t>
            </a:r>
          </a:p>
          <a:p>
            <a:endParaRPr lang="en-US" dirty="0"/>
          </a:p>
        </p:txBody>
      </p:sp>
      <p:sp>
        <p:nvSpPr>
          <p:cNvPr id="4" name="Slide Number Placeholder 3">
            <a:extLst>
              <a:ext uri="{FF2B5EF4-FFF2-40B4-BE49-F238E27FC236}">
                <a16:creationId xmlns:a16="http://schemas.microsoft.com/office/drawing/2014/main" id="{EF069EC6-11C2-4146-B0A0-72985598B7EF}"/>
              </a:ext>
            </a:extLst>
          </p:cNvPr>
          <p:cNvSpPr>
            <a:spLocks noGrp="1"/>
          </p:cNvSpPr>
          <p:nvPr>
            <p:ph type="sldNum" sz="quarter" idx="12"/>
          </p:nvPr>
        </p:nvSpPr>
        <p:spPr/>
        <p:txBody>
          <a:bodyPr/>
          <a:lstStyle/>
          <a:p>
            <a:fld id="{2172A07E-50BC-E24B-BA78-056115A2A14A}" type="slidenum">
              <a:rPr lang="en-US" smtClean="0"/>
              <a:t>26</a:t>
            </a:fld>
            <a:endParaRPr lang="en-US"/>
          </a:p>
        </p:txBody>
      </p:sp>
      <p:sp>
        <p:nvSpPr>
          <p:cNvPr id="5" name="TextBox 4">
            <a:extLst>
              <a:ext uri="{FF2B5EF4-FFF2-40B4-BE49-F238E27FC236}">
                <a16:creationId xmlns:a16="http://schemas.microsoft.com/office/drawing/2014/main" id="{F9CF0375-9649-6E43-9A90-8C5FCAA6FCA1}"/>
              </a:ext>
            </a:extLst>
          </p:cNvPr>
          <p:cNvSpPr txBox="1"/>
          <p:nvPr/>
        </p:nvSpPr>
        <p:spPr>
          <a:xfrm>
            <a:off x="766916" y="5471652"/>
            <a:ext cx="10176387" cy="442451"/>
          </a:xfrm>
          <a:prstGeom prst="rect">
            <a:avLst/>
          </a:prstGeom>
          <a:noFill/>
        </p:spPr>
        <p:txBody>
          <a:bodyPr wrap="square" lIns="0" tIns="0" rIns="0" bIns="0" rtlCol="0">
            <a:noAutofit/>
          </a:bodyPr>
          <a:lstStyle/>
          <a:p>
            <a:pPr algn="ctr"/>
            <a:r>
              <a:rPr lang="en-US" sz="2000" b="0" dirty="0">
                <a:solidFill>
                  <a:srgbClr val="C00000"/>
                </a:solidFill>
                <a:latin typeface="Raleway" panose="020B0503030101060003" pitchFamily="34" charset="77"/>
              </a:rPr>
              <a:t>Move fast, delight customers, and continually innovate API services</a:t>
            </a:r>
          </a:p>
        </p:txBody>
      </p:sp>
    </p:spTree>
    <p:extLst>
      <p:ext uri="{BB962C8B-B14F-4D97-AF65-F5344CB8AC3E}">
        <p14:creationId xmlns:p14="http://schemas.microsoft.com/office/powerpoint/2010/main" val="1809219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4C208-22EF-3E46-BC01-F8016EE375D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20A775D5-A6C9-A14E-A655-8BF7B4904AD4}"/>
              </a:ext>
            </a:extLst>
          </p:cNvPr>
          <p:cNvSpPr>
            <a:spLocks noGrp="1"/>
          </p:cNvSpPr>
          <p:nvPr>
            <p:ph type="ctrTitle"/>
          </p:nvPr>
        </p:nvSpPr>
        <p:spPr/>
        <p:txBody>
          <a:bodyPr>
            <a:normAutofit/>
          </a:bodyPr>
          <a:lstStyle/>
          <a:p>
            <a:r>
              <a:rPr lang="en-US" dirty="0"/>
              <a:t>APIS </a:t>
            </a:r>
            <a:r>
              <a:rPr lang="en-US"/>
              <a:t>AS PRODUCTS</a:t>
            </a:r>
            <a:endParaRPr lang="en-US" dirty="0"/>
          </a:p>
        </p:txBody>
      </p:sp>
      <p:sp>
        <p:nvSpPr>
          <p:cNvPr id="4" name="Content Placeholder 3">
            <a:extLst>
              <a:ext uri="{FF2B5EF4-FFF2-40B4-BE49-F238E27FC236}">
                <a16:creationId xmlns:a16="http://schemas.microsoft.com/office/drawing/2014/main" id="{A37FD42A-B466-7C40-95E6-1E9ED74676B7}"/>
              </a:ext>
            </a:extLst>
          </p:cNvPr>
          <p:cNvSpPr>
            <a:spLocks noGrp="1"/>
          </p:cNvSpPr>
          <p:nvPr>
            <p:ph sz="quarter" idx="11"/>
          </p:nvPr>
        </p:nvSpPr>
        <p:spPr/>
        <p:txBody>
          <a:bodyPr>
            <a:normAutofit fontScale="85000" lnSpcReduction="20000"/>
          </a:bodyPr>
          <a:lstStyle/>
          <a:p>
            <a:endParaRPr lang="en-US" dirty="0"/>
          </a:p>
        </p:txBody>
      </p:sp>
      <p:sp>
        <p:nvSpPr>
          <p:cNvPr id="5" name="Content Placeholder 4">
            <a:extLst>
              <a:ext uri="{FF2B5EF4-FFF2-40B4-BE49-F238E27FC236}">
                <a16:creationId xmlns:a16="http://schemas.microsoft.com/office/drawing/2014/main" id="{E2BC13B9-1EFE-E841-A619-D929C0C5D5AC}"/>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040804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F85622-FC3D-7C42-AE2A-EB3FF7BB684F}"/>
              </a:ext>
            </a:extLst>
          </p:cNvPr>
          <p:cNvSpPr>
            <a:spLocks noGrp="1"/>
          </p:cNvSpPr>
          <p:nvPr>
            <p:ph type="title"/>
          </p:nvPr>
        </p:nvSpPr>
        <p:spPr/>
        <p:txBody>
          <a:bodyPr/>
          <a:lstStyle/>
          <a:p>
            <a:r>
              <a:rPr lang="en-US" dirty="0"/>
              <a:t>What we will cover</a:t>
            </a:r>
          </a:p>
        </p:txBody>
      </p:sp>
      <p:sp>
        <p:nvSpPr>
          <p:cNvPr id="13" name="Content Placeholder 12">
            <a:extLst>
              <a:ext uri="{FF2B5EF4-FFF2-40B4-BE49-F238E27FC236}">
                <a16:creationId xmlns:a16="http://schemas.microsoft.com/office/drawing/2014/main" id="{FF491AFB-4411-EA44-A3EE-7EE2D37CA846}"/>
              </a:ext>
            </a:extLst>
          </p:cNvPr>
          <p:cNvSpPr>
            <a:spLocks noGrp="1"/>
          </p:cNvSpPr>
          <p:nvPr>
            <p:ph idx="1"/>
          </p:nvPr>
        </p:nvSpPr>
        <p:spPr/>
        <p:txBody>
          <a:bodyPr/>
          <a:lstStyle/>
          <a:p>
            <a:r>
              <a:rPr lang="en-US" dirty="0"/>
              <a:t>Where’s your API today</a:t>
            </a:r>
          </a:p>
          <a:p>
            <a:r>
              <a:rPr lang="en-US" dirty="0"/>
              <a:t>What’s happening to APIs</a:t>
            </a:r>
          </a:p>
          <a:p>
            <a:r>
              <a:rPr lang="en-US" dirty="0"/>
              <a:t>Building API Products</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Question: How can you realize more value for your APIs?</a:t>
            </a:r>
          </a:p>
        </p:txBody>
      </p:sp>
      <p:sp>
        <p:nvSpPr>
          <p:cNvPr id="4" name="Slide Number Placeholder 3">
            <a:extLst>
              <a:ext uri="{FF2B5EF4-FFF2-40B4-BE49-F238E27FC236}">
                <a16:creationId xmlns:a16="http://schemas.microsoft.com/office/drawing/2014/main" id="{C547A2E9-7909-4D4D-B7DA-0AA8B17BD09D}"/>
              </a:ext>
            </a:extLst>
          </p:cNvPr>
          <p:cNvSpPr>
            <a:spLocks noGrp="1"/>
          </p:cNvSpPr>
          <p:nvPr>
            <p:ph type="sldNum" sz="quarter" idx="12"/>
          </p:nvPr>
        </p:nvSpPr>
        <p:spPr/>
        <p:txBody>
          <a:bodyPr/>
          <a:lstStyle/>
          <a:p>
            <a:fld id="{2172A07E-50BC-E24B-BA78-056115A2A14A}" type="slidenum">
              <a:rPr lang="en-US" smtClean="0"/>
              <a:t>3</a:t>
            </a:fld>
            <a:endParaRPr lang="en-US"/>
          </a:p>
        </p:txBody>
      </p:sp>
    </p:spTree>
    <p:extLst>
      <p:ext uri="{BB962C8B-B14F-4D97-AF65-F5344CB8AC3E}">
        <p14:creationId xmlns:p14="http://schemas.microsoft.com/office/powerpoint/2010/main" val="8863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0D66-59F4-7C4F-8105-8E0DE66E1A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D8D98497-9A77-834F-988F-AA389B8320BB}"/>
              </a:ext>
            </a:extLst>
          </p:cNvPr>
          <p:cNvSpPr>
            <a:spLocks noGrp="1"/>
          </p:cNvSpPr>
          <p:nvPr>
            <p:ph idx="1"/>
          </p:nvPr>
        </p:nvSpPr>
        <p:spPr/>
        <p:txBody>
          <a:bodyPr/>
          <a:lstStyle/>
          <a:p>
            <a:r>
              <a:rPr lang="en-US" dirty="0"/>
              <a:t>Award winning global development strategist</a:t>
            </a:r>
          </a:p>
          <a:p>
            <a:r>
              <a:rPr lang="en-US" dirty="0"/>
              <a:t>Proven ability to capitalize on market opportunities</a:t>
            </a:r>
          </a:p>
          <a:p>
            <a:r>
              <a:rPr lang="en-US" dirty="0"/>
              <a:t>Product Management and Marketing Leader</a:t>
            </a:r>
          </a:p>
          <a:p>
            <a:r>
              <a:rPr lang="en-US" dirty="0"/>
              <a:t>Passionate about sports…</a:t>
            </a:r>
          </a:p>
        </p:txBody>
      </p:sp>
      <p:sp>
        <p:nvSpPr>
          <p:cNvPr id="4" name="Slide Number Placeholder 3">
            <a:extLst>
              <a:ext uri="{FF2B5EF4-FFF2-40B4-BE49-F238E27FC236}">
                <a16:creationId xmlns:a16="http://schemas.microsoft.com/office/drawing/2014/main" id="{14194D5D-858B-5D4C-BF34-7BEF73107C2D}"/>
              </a:ext>
            </a:extLst>
          </p:cNvPr>
          <p:cNvSpPr>
            <a:spLocks noGrp="1"/>
          </p:cNvSpPr>
          <p:nvPr>
            <p:ph type="sldNum" sz="quarter" idx="12"/>
          </p:nvPr>
        </p:nvSpPr>
        <p:spPr/>
        <p:txBody>
          <a:bodyPr/>
          <a:lstStyle/>
          <a:p>
            <a:fld id="{2172A07E-50BC-E24B-BA78-056115A2A14A}" type="slidenum">
              <a:rPr lang="en-US" smtClean="0"/>
              <a:t>4</a:t>
            </a:fld>
            <a:endParaRPr lang="en-US"/>
          </a:p>
        </p:txBody>
      </p:sp>
      <p:pic>
        <p:nvPicPr>
          <p:cNvPr id="5" name="Picture 4">
            <a:extLst>
              <a:ext uri="{FF2B5EF4-FFF2-40B4-BE49-F238E27FC236}">
                <a16:creationId xmlns:a16="http://schemas.microsoft.com/office/drawing/2014/main" id="{F72CE15A-126C-464D-BE2A-DE965D5DCD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61918" y="3980985"/>
            <a:ext cx="1453343" cy="1369091"/>
          </a:xfrm>
          <a:prstGeom prst="rect">
            <a:avLst/>
          </a:prstGeom>
        </p:spPr>
      </p:pic>
      <p:pic>
        <p:nvPicPr>
          <p:cNvPr id="6" name="Picture 5">
            <a:extLst>
              <a:ext uri="{FF2B5EF4-FFF2-40B4-BE49-F238E27FC236}">
                <a16:creationId xmlns:a16="http://schemas.microsoft.com/office/drawing/2014/main" id="{A45C3616-F5EC-1947-8122-27E9AEF786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1949" y="3981918"/>
            <a:ext cx="1539164" cy="1368157"/>
          </a:xfrm>
          <a:prstGeom prst="rect">
            <a:avLst/>
          </a:prstGeom>
        </p:spPr>
      </p:pic>
    </p:spTree>
    <p:extLst>
      <p:ext uri="{BB962C8B-B14F-4D97-AF65-F5344CB8AC3E}">
        <p14:creationId xmlns:p14="http://schemas.microsoft.com/office/powerpoint/2010/main" val="323873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81952-6A6B-7A4D-B07F-5BF86B8FF9CC}"/>
              </a:ext>
            </a:extLst>
          </p:cNvPr>
          <p:cNvSpPr>
            <a:spLocks noGrp="1"/>
          </p:cNvSpPr>
          <p:nvPr>
            <p:ph sz="half" idx="14"/>
          </p:nvPr>
        </p:nvSpPr>
        <p:spPr/>
        <p:txBody>
          <a:bodyPr/>
          <a:lstStyle/>
          <a:p>
            <a:endParaRPr lang="en-US"/>
          </a:p>
        </p:txBody>
      </p:sp>
      <p:pic>
        <p:nvPicPr>
          <p:cNvPr id="6" name="Content Placeholder 5">
            <a:extLst>
              <a:ext uri="{FF2B5EF4-FFF2-40B4-BE49-F238E27FC236}">
                <a16:creationId xmlns:a16="http://schemas.microsoft.com/office/drawing/2014/main" id="{E6E2A7F6-394A-894B-BD52-33BDE7CB09C9}"/>
              </a:ext>
            </a:extLst>
          </p:cNvPr>
          <p:cNvPicPr>
            <a:picLocks noGrp="1" noChangeAspect="1"/>
          </p:cNvPicPr>
          <p:nvPr>
            <p:ph sz="half" idx="10"/>
          </p:nvPr>
        </p:nvPicPr>
        <p:blipFill>
          <a:blip r:embed="rId3"/>
          <a:stretch>
            <a:fillRect/>
          </a:stretch>
        </p:blipFill>
        <p:spPr>
          <a:xfrm>
            <a:off x="0" y="0"/>
            <a:ext cx="12192000" cy="7027331"/>
          </a:xfrm>
        </p:spPr>
      </p:pic>
    </p:spTree>
    <p:extLst>
      <p:ext uri="{BB962C8B-B14F-4D97-AF65-F5344CB8AC3E}">
        <p14:creationId xmlns:p14="http://schemas.microsoft.com/office/powerpoint/2010/main" val="289198755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E0B0B-5E67-1C4E-860B-25DBA219093C}"/>
              </a:ext>
            </a:extLst>
          </p:cNvPr>
          <p:cNvSpPr>
            <a:spLocks noGrp="1"/>
          </p:cNvSpPr>
          <p:nvPr>
            <p:ph type="title"/>
          </p:nvPr>
        </p:nvSpPr>
        <p:spPr/>
        <p:txBody>
          <a:bodyPr/>
          <a:lstStyle/>
          <a:p>
            <a:r>
              <a:rPr lang="en-US" dirty="0"/>
              <a:t>What is an </a:t>
            </a:r>
            <a:r>
              <a:rPr lang="en-US" dirty="0" err="1"/>
              <a:t>api</a:t>
            </a:r>
            <a:r>
              <a:rPr lang="en-US" dirty="0"/>
              <a:t> in a business context</a:t>
            </a:r>
          </a:p>
        </p:txBody>
      </p:sp>
      <p:sp>
        <p:nvSpPr>
          <p:cNvPr id="6" name="Content Placeholder 5">
            <a:extLst>
              <a:ext uri="{FF2B5EF4-FFF2-40B4-BE49-F238E27FC236}">
                <a16:creationId xmlns:a16="http://schemas.microsoft.com/office/drawing/2014/main" id="{415600FD-4F29-B344-8335-6151FDC2BFB9}"/>
              </a:ext>
            </a:extLst>
          </p:cNvPr>
          <p:cNvSpPr>
            <a:spLocks noGrp="1"/>
          </p:cNvSpPr>
          <p:nvPr>
            <p:ph idx="1"/>
          </p:nvPr>
        </p:nvSpPr>
        <p:spPr>
          <a:xfrm>
            <a:off x="430427" y="3294065"/>
            <a:ext cx="11331146" cy="2882898"/>
          </a:xfrm>
        </p:spPr>
        <p:txBody>
          <a:bodyPr/>
          <a:lstStyle/>
          <a:p>
            <a:pPr marL="0" indent="0">
              <a:buNone/>
            </a:pPr>
            <a:r>
              <a:rPr lang="en-US" dirty="0"/>
              <a:t>Essentially a contract between providers and consumer describing the terms of the functionality the API will offer</a:t>
            </a:r>
          </a:p>
          <a:p>
            <a:r>
              <a:rPr lang="en-US" dirty="0"/>
              <a:t>The contract increases confidence, which increases use</a:t>
            </a:r>
          </a:p>
          <a:p>
            <a:r>
              <a:rPr lang="en-US" dirty="0"/>
              <a:t>APIs can be open to developers, partners or used internally</a:t>
            </a:r>
          </a:p>
          <a:p>
            <a:r>
              <a:rPr lang="en-US" dirty="0"/>
              <a:t>Contract makes connection efficient as interfaces are documented, consistent &amp; predicable</a:t>
            </a:r>
          </a:p>
          <a:p>
            <a:r>
              <a:rPr lang="en-US" dirty="0"/>
              <a:t>Contract is binding and cannot be changed casually</a:t>
            </a:r>
          </a:p>
          <a:p>
            <a:endParaRPr lang="en-US" dirty="0"/>
          </a:p>
        </p:txBody>
      </p:sp>
      <p:sp>
        <p:nvSpPr>
          <p:cNvPr id="4" name="Slide Number Placeholder 3">
            <a:extLst>
              <a:ext uri="{FF2B5EF4-FFF2-40B4-BE49-F238E27FC236}">
                <a16:creationId xmlns:a16="http://schemas.microsoft.com/office/drawing/2014/main" id="{0EDB86A8-B714-7A40-8595-3FB24C046A77}"/>
              </a:ext>
            </a:extLst>
          </p:cNvPr>
          <p:cNvSpPr>
            <a:spLocks noGrp="1"/>
          </p:cNvSpPr>
          <p:nvPr>
            <p:ph type="sldNum" sz="quarter" idx="12"/>
          </p:nvPr>
        </p:nvSpPr>
        <p:spPr/>
        <p:txBody>
          <a:bodyPr/>
          <a:lstStyle/>
          <a:p>
            <a:fld id="{2172A07E-50BC-E24B-BA78-056115A2A14A}" type="slidenum">
              <a:rPr lang="en-US" smtClean="0"/>
              <a:t>6</a:t>
            </a:fld>
            <a:endParaRPr lang="en-US"/>
          </a:p>
        </p:txBody>
      </p:sp>
      <p:pic>
        <p:nvPicPr>
          <p:cNvPr id="7" name="Content Placeholder 4">
            <a:extLst>
              <a:ext uri="{FF2B5EF4-FFF2-40B4-BE49-F238E27FC236}">
                <a16:creationId xmlns:a16="http://schemas.microsoft.com/office/drawing/2014/main" id="{3A5A6B04-65F1-2B4C-859F-EDB64622CE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31872" y="1870075"/>
            <a:ext cx="6286505" cy="1244601"/>
          </a:xfrm>
          <a:prstGeom prst="rect">
            <a:avLst/>
          </a:prstGeom>
        </p:spPr>
      </p:pic>
    </p:spTree>
    <p:extLst>
      <p:ext uri="{BB962C8B-B14F-4D97-AF65-F5344CB8AC3E}">
        <p14:creationId xmlns:p14="http://schemas.microsoft.com/office/powerpoint/2010/main" val="142369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9C70-B55E-614F-8E8B-B91A78AC209C}"/>
              </a:ext>
            </a:extLst>
          </p:cNvPr>
          <p:cNvSpPr>
            <a:spLocks noGrp="1"/>
          </p:cNvSpPr>
          <p:nvPr>
            <p:ph type="title"/>
          </p:nvPr>
        </p:nvSpPr>
        <p:spPr/>
        <p:txBody>
          <a:bodyPr/>
          <a:lstStyle/>
          <a:p>
            <a:r>
              <a:rPr lang="en-US" dirty="0"/>
              <a:t>Building blocks of an </a:t>
            </a:r>
            <a:r>
              <a:rPr lang="en-US" dirty="0" err="1"/>
              <a:t>api</a:t>
            </a:r>
            <a:r>
              <a:rPr lang="en-US" dirty="0"/>
              <a:t> contract</a:t>
            </a:r>
          </a:p>
        </p:txBody>
      </p:sp>
      <p:sp>
        <p:nvSpPr>
          <p:cNvPr id="4" name="Slide Number Placeholder 3">
            <a:extLst>
              <a:ext uri="{FF2B5EF4-FFF2-40B4-BE49-F238E27FC236}">
                <a16:creationId xmlns:a16="http://schemas.microsoft.com/office/drawing/2014/main" id="{56B1C56D-CF8D-0945-9CF8-77409C1124FE}"/>
              </a:ext>
            </a:extLst>
          </p:cNvPr>
          <p:cNvSpPr>
            <a:spLocks noGrp="1"/>
          </p:cNvSpPr>
          <p:nvPr>
            <p:ph type="sldNum" sz="quarter" idx="12"/>
          </p:nvPr>
        </p:nvSpPr>
        <p:spPr/>
        <p:txBody>
          <a:bodyPr/>
          <a:lstStyle/>
          <a:p>
            <a:fld id="{2172A07E-50BC-E24B-BA78-056115A2A14A}" type="slidenum">
              <a:rPr lang="en-US" smtClean="0"/>
              <a:t>7</a:t>
            </a:fld>
            <a:endParaRPr lang="en-US"/>
          </a:p>
        </p:txBody>
      </p:sp>
      <p:sp>
        <p:nvSpPr>
          <p:cNvPr id="5" name="Content Placeholder 4">
            <a:extLst>
              <a:ext uri="{FF2B5EF4-FFF2-40B4-BE49-F238E27FC236}">
                <a16:creationId xmlns:a16="http://schemas.microsoft.com/office/drawing/2014/main" id="{B2C19F00-58C0-2E4D-A3DF-D7F797DF6316}"/>
              </a:ext>
            </a:extLst>
          </p:cNvPr>
          <p:cNvSpPr>
            <a:spLocks noGrp="1"/>
          </p:cNvSpPr>
          <p:nvPr>
            <p:ph sz="half" idx="4294967295"/>
          </p:nvPr>
        </p:nvSpPr>
        <p:spPr>
          <a:xfrm>
            <a:off x="890954" y="1834173"/>
            <a:ext cx="5589588" cy="4351338"/>
          </a:xfrm>
        </p:spPr>
        <p:txBody>
          <a:bodyPr/>
          <a:lstStyle/>
          <a:p>
            <a:r>
              <a:rPr lang="en-US" dirty="0"/>
              <a:t>Definition</a:t>
            </a:r>
          </a:p>
          <a:p>
            <a:r>
              <a:rPr lang="en-US" dirty="0"/>
              <a:t>Terms of Service</a:t>
            </a:r>
          </a:p>
          <a:p>
            <a:r>
              <a:rPr lang="en-US" dirty="0"/>
              <a:t>Privacy</a:t>
            </a:r>
          </a:p>
          <a:p>
            <a:r>
              <a:rPr lang="en-US" dirty="0"/>
              <a:t>Service Level Agreements</a:t>
            </a:r>
          </a:p>
          <a:p>
            <a:r>
              <a:rPr lang="en-US" dirty="0"/>
              <a:t>Service Accord</a:t>
            </a:r>
          </a:p>
          <a:p>
            <a:r>
              <a:rPr lang="en-US" dirty="0"/>
              <a:t>Interface License</a:t>
            </a:r>
          </a:p>
          <a:p>
            <a:r>
              <a:rPr lang="en-US" dirty="0"/>
              <a:t>Data license</a:t>
            </a:r>
          </a:p>
        </p:txBody>
      </p:sp>
      <p:sp>
        <p:nvSpPr>
          <p:cNvPr id="6" name="Content Placeholder 5">
            <a:extLst>
              <a:ext uri="{FF2B5EF4-FFF2-40B4-BE49-F238E27FC236}">
                <a16:creationId xmlns:a16="http://schemas.microsoft.com/office/drawing/2014/main" id="{2AF78994-E7FC-224C-94D2-2BF003FE911F}"/>
              </a:ext>
            </a:extLst>
          </p:cNvPr>
          <p:cNvSpPr>
            <a:spLocks noGrp="1"/>
          </p:cNvSpPr>
          <p:nvPr>
            <p:ph sz="half" idx="4294967295"/>
          </p:nvPr>
        </p:nvSpPr>
        <p:spPr>
          <a:xfrm>
            <a:off x="6602413" y="1825625"/>
            <a:ext cx="5589587" cy="4351338"/>
          </a:xfrm>
        </p:spPr>
        <p:txBody>
          <a:bodyPr/>
          <a:lstStyle/>
          <a:p>
            <a:r>
              <a:rPr lang="en-US" dirty="0"/>
              <a:t>Code License</a:t>
            </a:r>
          </a:p>
          <a:p>
            <a:r>
              <a:rPr lang="en-US" dirty="0"/>
              <a:t>Depreciation</a:t>
            </a:r>
          </a:p>
          <a:p>
            <a:r>
              <a:rPr lang="en-US" dirty="0"/>
              <a:t>Roadmap</a:t>
            </a:r>
          </a:p>
          <a:p>
            <a:r>
              <a:rPr lang="en-US" dirty="0"/>
              <a:t>Change Log</a:t>
            </a:r>
          </a:p>
          <a:p>
            <a:r>
              <a:rPr lang="en-US" dirty="0"/>
              <a:t>Rate Limits</a:t>
            </a:r>
          </a:p>
          <a:p>
            <a:r>
              <a:rPr lang="en-US" dirty="0"/>
              <a:t>Uptime/Availability</a:t>
            </a:r>
          </a:p>
          <a:p>
            <a:r>
              <a:rPr lang="en-US" dirty="0"/>
              <a:t>Pricing</a:t>
            </a:r>
          </a:p>
          <a:p>
            <a:r>
              <a:rPr lang="en-US" dirty="0"/>
              <a:t>Service Tiers</a:t>
            </a:r>
          </a:p>
          <a:p>
            <a:r>
              <a:rPr lang="en-US" dirty="0"/>
              <a:t>Support</a:t>
            </a:r>
          </a:p>
        </p:txBody>
      </p:sp>
    </p:spTree>
    <p:extLst>
      <p:ext uri="{BB962C8B-B14F-4D97-AF65-F5344CB8AC3E}">
        <p14:creationId xmlns:p14="http://schemas.microsoft.com/office/powerpoint/2010/main" val="151321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0363-30EA-ED48-A9F8-6023CA703DCF}"/>
              </a:ext>
            </a:extLst>
          </p:cNvPr>
          <p:cNvSpPr>
            <a:spLocks noGrp="1"/>
          </p:cNvSpPr>
          <p:nvPr>
            <p:ph type="title"/>
          </p:nvPr>
        </p:nvSpPr>
        <p:spPr/>
        <p:txBody>
          <a:bodyPr/>
          <a:lstStyle/>
          <a:p>
            <a:r>
              <a:rPr lang="en-US" dirty="0"/>
              <a:t>Types of API</a:t>
            </a:r>
          </a:p>
        </p:txBody>
      </p:sp>
      <p:sp>
        <p:nvSpPr>
          <p:cNvPr id="4" name="Content Placeholder 3">
            <a:extLst>
              <a:ext uri="{FF2B5EF4-FFF2-40B4-BE49-F238E27FC236}">
                <a16:creationId xmlns:a16="http://schemas.microsoft.com/office/drawing/2014/main" id="{16FCFC91-2E7B-6740-96A2-C252E1AB9394}"/>
              </a:ext>
            </a:extLst>
          </p:cNvPr>
          <p:cNvSpPr>
            <a:spLocks noGrp="1"/>
          </p:cNvSpPr>
          <p:nvPr>
            <p:ph idx="1"/>
          </p:nvPr>
        </p:nvSpPr>
        <p:spPr>
          <a:xfrm>
            <a:off x="6135329" y="1825625"/>
            <a:ext cx="5626244" cy="2106489"/>
          </a:xfrm>
        </p:spPr>
        <p:txBody>
          <a:bodyPr/>
          <a:lstStyle/>
          <a:p>
            <a:pPr marL="0" indent="0">
              <a:buNone/>
            </a:pPr>
            <a:r>
              <a:rPr lang="en-US" b="1" dirty="0"/>
              <a:t>Strategic Value</a:t>
            </a:r>
          </a:p>
          <a:p>
            <a:r>
              <a:rPr lang="en-US" dirty="0"/>
              <a:t>Innovation</a:t>
            </a:r>
          </a:p>
          <a:p>
            <a:r>
              <a:rPr lang="en-US" dirty="0"/>
              <a:t>Agility/Flexibility</a:t>
            </a:r>
          </a:p>
          <a:p>
            <a:r>
              <a:rPr lang="en-US" dirty="0"/>
              <a:t>Efficient programming/infrastructure</a:t>
            </a:r>
          </a:p>
        </p:txBody>
      </p:sp>
      <p:sp>
        <p:nvSpPr>
          <p:cNvPr id="3" name="Slide Number Placeholder 2">
            <a:extLst>
              <a:ext uri="{FF2B5EF4-FFF2-40B4-BE49-F238E27FC236}">
                <a16:creationId xmlns:a16="http://schemas.microsoft.com/office/drawing/2014/main" id="{76AFBE04-E75C-9942-83B9-9D6915ABD68C}"/>
              </a:ext>
            </a:extLst>
          </p:cNvPr>
          <p:cNvSpPr>
            <a:spLocks noGrp="1"/>
          </p:cNvSpPr>
          <p:nvPr>
            <p:ph type="sldNum" sz="quarter" idx="12"/>
          </p:nvPr>
        </p:nvSpPr>
        <p:spPr/>
        <p:txBody>
          <a:bodyPr/>
          <a:lstStyle/>
          <a:p>
            <a:fld id="{2172A07E-50BC-E24B-BA78-056115A2A14A}" type="slidenum">
              <a:rPr lang="en-US" smtClean="0"/>
              <a:t>8</a:t>
            </a:fld>
            <a:endParaRPr lang="en-US"/>
          </a:p>
        </p:txBody>
      </p:sp>
      <p:pic>
        <p:nvPicPr>
          <p:cNvPr id="5" name="Picture 2" descr="Internal APIs">
            <a:extLst>
              <a:ext uri="{FF2B5EF4-FFF2-40B4-BE49-F238E27FC236}">
                <a16:creationId xmlns:a16="http://schemas.microsoft.com/office/drawing/2014/main" id="{DB0E9967-8B25-A64C-BB54-5052E9F088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1391" y="2093946"/>
            <a:ext cx="3477125" cy="18381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xternal APIs">
            <a:extLst>
              <a:ext uri="{FF2B5EF4-FFF2-40B4-BE49-F238E27FC236}">
                <a16:creationId xmlns:a16="http://schemas.microsoft.com/office/drawing/2014/main" id="{E5483628-7533-694E-9460-793A96381C5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01390" y="4335372"/>
            <a:ext cx="2898709" cy="162297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99914103-190B-C74A-9E5F-E651B5317889}"/>
              </a:ext>
            </a:extLst>
          </p:cNvPr>
          <p:cNvSpPr txBox="1">
            <a:spLocks/>
          </p:cNvSpPr>
          <p:nvPr/>
        </p:nvSpPr>
        <p:spPr>
          <a:xfrm>
            <a:off x="6135329" y="4249861"/>
            <a:ext cx="5626244" cy="2106489"/>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1pPr>
            <a:lvl2pPr marL="8001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2pPr>
            <a:lvl3pPr marL="12573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3pPr>
            <a:lvl4pPr marL="16573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4pPr>
            <a:lvl5pPr marL="21145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Strategic Value</a:t>
            </a:r>
          </a:p>
          <a:p>
            <a:r>
              <a:rPr lang="en-US" dirty="0"/>
              <a:t>Reach New Customers</a:t>
            </a:r>
          </a:p>
          <a:p>
            <a:r>
              <a:rPr lang="en-US" dirty="0"/>
              <a:t>Drive Brand Awareness</a:t>
            </a:r>
          </a:p>
          <a:p>
            <a:r>
              <a:rPr lang="en-US" dirty="0"/>
              <a:t>Unlock value of data</a:t>
            </a:r>
          </a:p>
        </p:txBody>
      </p:sp>
      <p:sp>
        <p:nvSpPr>
          <p:cNvPr id="8" name="Content Placeholder 3">
            <a:extLst>
              <a:ext uri="{FF2B5EF4-FFF2-40B4-BE49-F238E27FC236}">
                <a16:creationId xmlns:a16="http://schemas.microsoft.com/office/drawing/2014/main" id="{CD824FB0-F00D-754F-9353-69A3B48F6D91}"/>
              </a:ext>
            </a:extLst>
          </p:cNvPr>
          <p:cNvSpPr txBox="1">
            <a:spLocks/>
          </p:cNvSpPr>
          <p:nvPr/>
        </p:nvSpPr>
        <p:spPr>
          <a:xfrm>
            <a:off x="623772" y="2489300"/>
            <a:ext cx="1651360" cy="64718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1pPr>
            <a:lvl2pPr marL="8001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2pPr>
            <a:lvl3pPr marL="12573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3pPr>
            <a:lvl4pPr marL="16573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4pPr>
            <a:lvl5pPr marL="21145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Private API</a:t>
            </a:r>
          </a:p>
        </p:txBody>
      </p:sp>
      <p:sp>
        <p:nvSpPr>
          <p:cNvPr id="9" name="Content Placeholder 3">
            <a:extLst>
              <a:ext uri="{FF2B5EF4-FFF2-40B4-BE49-F238E27FC236}">
                <a16:creationId xmlns:a16="http://schemas.microsoft.com/office/drawing/2014/main" id="{5705BA83-6D8D-034E-9D7C-8B74B0936B4D}"/>
              </a:ext>
            </a:extLst>
          </p:cNvPr>
          <p:cNvSpPr txBox="1">
            <a:spLocks/>
          </p:cNvSpPr>
          <p:nvPr/>
        </p:nvSpPr>
        <p:spPr>
          <a:xfrm>
            <a:off x="623772" y="4735645"/>
            <a:ext cx="1577618" cy="64718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1pPr>
            <a:lvl2pPr marL="8001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2pPr>
            <a:lvl3pPr marL="1257300" indent="-342900" algn="l" defTabSz="914400" rtl="0" eaLnBrk="1" latinLnBrk="0" hangingPunct="1">
              <a:lnSpc>
                <a:spcPct val="90000"/>
              </a:lnSpc>
              <a:spcBef>
                <a:spcPts val="500"/>
              </a:spcBef>
              <a:buClr>
                <a:schemeClr val="accent3"/>
              </a:buClr>
              <a:buFont typeface="Arial" panose="020B0604020202020204" pitchFamily="34" charset="0"/>
              <a:buChar char="•"/>
              <a:defRPr sz="2000" kern="1200">
                <a:solidFill>
                  <a:schemeClr val="tx1"/>
                </a:solidFill>
                <a:latin typeface="Raleway" panose="020B0503030101060003" pitchFamily="34" charset="77"/>
                <a:ea typeface="+mn-ea"/>
                <a:cs typeface="+mn-cs"/>
              </a:defRPr>
            </a:lvl3pPr>
            <a:lvl4pPr marL="16573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4pPr>
            <a:lvl5pPr marL="2114550" indent="-28575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Public API</a:t>
            </a:r>
          </a:p>
        </p:txBody>
      </p:sp>
    </p:spTree>
    <p:extLst>
      <p:ext uri="{BB962C8B-B14F-4D97-AF65-F5344CB8AC3E}">
        <p14:creationId xmlns:p14="http://schemas.microsoft.com/office/powerpoint/2010/main" val="26917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63CE-E1D4-514F-AF6D-9A87B34B8B88}"/>
              </a:ext>
            </a:extLst>
          </p:cNvPr>
          <p:cNvSpPr>
            <a:spLocks noGrp="1"/>
          </p:cNvSpPr>
          <p:nvPr>
            <p:ph type="title"/>
          </p:nvPr>
        </p:nvSpPr>
        <p:spPr/>
        <p:txBody>
          <a:bodyPr/>
          <a:lstStyle/>
          <a:p>
            <a:r>
              <a:rPr lang="en-US" dirty="0"/>
              <a:t>ISV Partner - hybrid</a:t>
            </a:r>
          </a:p>
        </p:txBody>
      </p:sp>
      <p:sp>
        <p:nvSpPr>
          <p:cNvPr id="3" name="Content Placeholder 2">
            <a:extLst>
              <a:ext uri="{FF2B5EF4-FFF2-40B4-BE49-F238E27FC236}">
                <a16:creationId xmlns:a16="http://schemas.microsoft.com/office/drawing/2014/main" id="{1953DC17-7EDB-5340-938B-C49D71831BB2}"/>
              </a:ext>
            </a:extLst>
          </p:cNvPr>
          <p:cNvSpPr>
            <a:spLocks noGrp="1"/>
          </p:cNvSpPr>
          <p:nvPr>
            <p:ph idx="1"/>
          </p:nvPr>
        </p:nvSpPr>
        <p:spPr/>
        <p:txBody>
          <a:bodyPr/>
          <a:lstStyle/>
          <a:p>
            <a:pPr marL="0" indent="0">
              <a:buNone/>
            </a:pPr>
            <a:r>
              <a:rPr lang="en-US" dirty="0"/>
              <a:t>Used to provide access to data with a trusted business partner</a:t>
            </a:r>
          </a:p>
          <a:p>
            <a:pPr marL="0" indent="0">
              <a:buNone/>
            </a:pPr>
            <a:endParaRPr lang="en-US" dirty="0"/>
          </a:p>
          <a:p>
            <a:pPr marL="0" indent="0">
              <a:buNone/>
            </a:pPr>
            <a:endParaRPr lang="en-US" dirty="0"/>
          </a:p>
          <a:p>
            <a:pPr marL="0" indent="0">
              <a:buNone/>
            </a:pPr>
            <a:r>
              <a:rPr lang="en-US" dirty="0"/>
              <a:t>Strategic Value:</a:t>
            </a:r>
          </a:p>
          <a:p>
            <a:r>
              <a:rPr lang="en-US" dirty="0"/>
              <a:t>Collaboration</a:t>
            </a:r>
          </a:p>
          <a:p>
            <a:r>
              <a:rPr lang="en-US" dirty="0"/>
              <a:t>Value Add</a:t>
            </a:r>
          </a:p>
          <a:p>
            <a:r>
              <a:rPr lang="en-US" dirty="0"/>
              <a:t>New Revenue Channel</a:t>
            </a:r>
          </a:p>
        </p:txBody>
      </p:sp>
      <p:sp>
        <p:nvSpPr>
          <p:cNvPr id="4" name="Slide Number Placeholder 3">
            <a:extLst>
              <a:ext uri="{FF2B5EF4-FFF2-40B4-BE49-F238E27FC236}">
                <a16:creationId xmlns:a16="http://schemas.microsoft.com/office/drawing/2014/main" id="{AECB5EA6-90FE-574D-AD8D-9768B10ECE91}"/>
              </a:ext>
            </a:extLst>
          </p:cNvPr>
          <p:cNvSpPr>
            <a:spLocks noGrp="1"/>
          </p:cNvSpPr>
          <p:nvPr>
            <p:ph type="sldNum" sz="quarter" idx="12"/>
          </p:nvPr>
        </p:nvSpPr>
        <p:spPr/>
        <p:txBody>
          <a:bodyPr/>
          <a:lstStyle/>
          <a:p>
            <a:fld id="{2172A07E-50BC-E24B-BA78-056115A2A14A}" type="slidenum">
              <a:rPr lang="en-US" smtClean="0"/>
              <a:t>9</a:t>
            </a:fld>
            <a:endParaRPr lang="en-US"/>
          </a:p>
        </p:txBody>
      </p:sp>
      <p:pic>
        <p:nvPicPr>
          <p:cNvPr id="5" name="Picture 4">
            <a:extLst>
              <a:ext uri="{FF2B5EF4-FFF2-40B4-BE49-F238E27FC236}">
                <a16:creationId xmlns:a16="http://schemas.microsoft.com/office/drawing/2014/main" id="{B288D9D2-C840-8C46-8D42-70F213089E6F}"/>
              </a:ext>
            </a:extLst>
          </p:cNvPr>
          <p:cNvPicPr>
            <a:picLocks noChangeAspect="1"/>
          </p:cNvPicPr>
          <p:nvPr/>
        </p:nvPicPr>
        <p:blipFill>
          <a:blip r:embed="rId3"/>
          <a:stretch>
            <a:fillRect/>
          </a:stretch>
        </p:blipFill>
        <p:spPr>
          <a:xfrm>
            <a:off x="5268168" y="3173728"/>
            <a:ext cx="2173080" cy="1628695"/>
          </a:xfrm>
          <a:prstGeom prst="rect">
            <a:avLst/>
          </a:prstGeom>
        </p:spPr>
      </p:pic>
      <p:sp>
        <p:nvSpPr>
          <p:cNvPr id="7" name="TextBox 6">
            <a:extLst>
              <a:ext uri="{FF2B5EF4-FFF2-40B4-BE49-F238E27FC236}">
                <a16:creationId xmlns:a16="http://schemas.microsoft.com/office/drawing/2014/main" id="{C0E2EDA4-9724-0342-8B43-DE2BAB8F4E78}"/>
              </a:ext>
            </a:extLst>
          </p:cNvPr>
          <p:cNvSpPr txBox="1"/>
          <p:nvPr/>
        </p:nvSpPr>
        <p:spPr>
          <a:xfrm>
            <a:off x="5530645" y="4607918"/>
            <a:ext cx="1578078" cy="389009"/>
          </a:xfrm>
          <a:prstGeom prst="rect">
            <a:avLst/>
          </a:prstGeom>
          <a:noFill/>
        </p:spPr>
        <p:txBody>
          <a:bodyPr wrap="square" lIns="0" tIns="0" rIns="0" bIns="0" rtlCol="0">
            <a:noAutofit/>
          </a:bodyPr>
          <a:lstStyle/>
          <a:p>
            <a:pPr algn="ctr"/>
            <a:r>
              <a:rPr lang="en-US" sz="2000" b="0" dirty="0">
                <a:latin typeface="Raleway" panose="020B0503030101060003" pitchFamily="34" charset="77"/>
              </a:rPr>
              <a:t>Partner</a:t>
            </a:r>
          </a:p>
        </p:txBody>
      </p:sp>
    </p:spTree>
    <p:extLst>
      <p:ext uri="{BB962C8B-B14F-4D97-AF65-F5344CB8AC3E}">
        <p14:creationId xmlns:p14="http://schemas.microsoft.com/office/powerpoint/2010/main" val="3782943140"/>
      </p:ext>
    </p:extLst>
  </p:cSld>
  <p:clrMapOvr>
    <a:masterClrMapping/>
  </p:clrMapOvr>
</p:sld>
</file>

<file path=ppt/theme/theme1.xml><?xml version="1.0" encoding="utf-8"?>
<a:theme xmlns:a="http://schemas.openxmlformats.org/drawingml/2006/main" name="1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B2574"/>
        </a:solidFill>
        <a:ln>
          <a:noFill/>
        </a:ln>
        <a:effectLst/>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2000" b="0" dirty="0" smtClean="0">
            <a:latin typeface="Raleway" panose="020B0503030101060003" pitchFamily="34" charset="77"/>
          </a:defRPr>
        </a:defPPr>
      </a:lstStyle>
    </a:txDef>
  </a:objectDefaults>
  <a:extraClrSchemeLst/>
  <a:extLst>
    <a:ext uri="{05A4C25C-085E-4340-85A3-A5531E510DB2}">
      <thm15:themeFamily xmlns:thm15="http://schemas.microsoft.com/office/thememl/2012/main" name="Presentation7" id="{0D06D113-D088-354A-88F7-AF10CA6A4405}" vid="{7ED300E9-339C-9343-889F-62186EBFEB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1_Custom Design</Template>
  <TotalTime>2687</TotalTime>
  <Words>2632</Words>
  <Application>Microsoft Macintosh PowerPoint</Application>
  <PresentationFormat>Widescreen</PresentationFormat>
  <Paragraphs>279</Paragraphs>
  <Slides>27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Montserrat</vt:lpstr>
      <vt:lpstr>Raleway</vt:lpstr>
      <vt:lpstr>Roboto</vt:lpstr>
      <vt:lpstr>Wingdings</vt:lpstr>
      <vt:lpstr>1_Custom Design</vt:lpstr>
      <vt:lpstr>PowerPoint Presentation</vt:lpstr>
      <vt:lpstr>APIs as Products</vt:lpstr>
      <vt:lpstr>What we will cover</vt:lpstr>
      <vt:lpstr>About me</vt:lpstr>
      <vt:lpstr>PowerPoint Presentation</vt:lpstr>
      <vt:lpstr>What is an api in a business context</vt:lpstr>
      <vt:lpstr>Building blocks of an api contract</vt:lpstr>
      <vt:lpstr>Types of API</vt:lpstr>
      <vt:lpstr>ISV Partner - hybrid</vt:lpstr>
      <vt:lpstr>Business benefits of internal apis</vt:lpstr>
      <vt:lpstr>What is happening – a perspective</vt:lpstr>
      <vt:lpstr>What is happening – another perspective</vt:lpstr>
      <vt:lpstr>Integrations vs API products</vt:lpstr>
      <vt:lpstr>Considerations for building API products</vt:lpstr>
      <vt:lpstr>1. Start with the consumer in mind</vt:lpstr>
      <vt:lpstr>PowerPoint Presentation</vt:lpstr>
      <vt:lpstr>2. Manage like a product</vt:lpstr>
      <vt:lpstr>3. Manage the API Lifecycle and API Roadmap</vt:lpstr>
      <vt:lpstr>4. API versioning</vt:lpstr>
      <vt:lpstr>5. Api strategy: business workflow oriented APIs</vt:lpstr>
      <vt:lpstr>6. Adopt an API Mindset</vt:lpstr>
      <vt:lpstr>7. Cover roles/responsibilities of API Team</vt:lpstr>
      <vt:lpstr>8. Self Service</vt:lpstr>
      <vt:lpstr>9. Self-evident</vt:lpstr>
      <vt:lpstr>10. Communicate</vt:lpstr>
      <vt:lpstr>Summary</vt:lpstr>
      <vt:lpstr>APIS AS PRODUCTS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Paganelis, Matthew</dc:creator>
  <cp:lastModifiedBy>Ash Owen</cp:lastModifiedBy>
  <cp:revision>41</cp:revision>
  <cp:lastPrinted>2020-01-20T20:31:11Z</cp:lastPrinted>
  <dcterms:created xsi:type="dcterms:W3CDTF">2018-12-20T19:38:54Z</dcterms:created>
  <dcterms:modified xsi:type="dcterms:W3CDTF">2020-02-13T17:30:30Z</dcterms:modified>
</cp:coreProperties>
</file>